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69" r:id="rId4"/>
    <p:sldId id="267" r:id="rId5"/>
    <p:sldId id="258" r:id="rId6"/>
    <p:sldId id="259" r:id="rId7"/>
    <p:sldId id="262" r:id="rId8"/>
    <p:sldId id="261" r:id="rId9"/>
    <p:sldId id="309" r:id="rId10"/>
    <p:sldId id="308" r:id="rId11"/>
    <p:sldId id="266" r:id="rId12"/>
    <p:sldId id="293" r:id="rId13"/>
    <p:sldId id="273" r:id="rId14"/>
    <p:sldId id="286" r:id="rId15"/>
    <p:sldId id="310" r:id="rId16"/>
    <p:sldId id="311" r:id="rId17"/>
    <p:sldId id="280" r:id="rId18"/>
    <p:sldId id="305" r:id="rId19"/>
    <p:sldId id="277" r:id="rId20"/>
    <p:sldId id="292" r:id="rId21"/>
    <p:sldId id="307" r:id="rId22"/>
    <p:sldId id="294" r:id="rId23"/>
    <p:sldId id="279" r:id="rId24"/>
    <p:sldId id="297" r:id="rId25"/>
    <p:sldId id="298" r:id="rId26"/>
    <p:sldId id="299" r:id="rId27"/>
    <p:sldId id="300" r:id="rId28"/>
    <p:sldId id="303" r:id="rId29"/>
    <p:sldId id="304" r:id="rId30"/>
    <p:sldId id="287" r:id="rId31"/>
    <p:sldId id="290" r:id="rId32"/>
    <p:sldId id="289" r:id="rId33"/>
    <p:sldId id="288" r:id="rId34"/>
    <p:sldId id="276" r:id="rId35"/>
    <p:sldId id="306" r:id="rId36"/>
    <p:sldId id="263" r:id="rId37"/>
    <p:sldId id="282" r:id="rId38"/>
    <p:sldId id="283" r:id="rId39"/>
    <p:sldId id="284" r:id="rId40"/>
    <p:sldId id="296" r:id="rId41"/>
    <p:sldId id="295" r:id="rId42"/>
    <p:sldId id="285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81"/>
  </p:normalViewPr>
  <p:slideViewPr>
    <p:cSldViewPr snapToGrid="0" snapToObjects="1">
      <p:cViewPr varScale="1">
        <p:scale>
          <a:sx n="90" d="100"/>
          <a:sy n="90" d="100"/>
        </p:scale>
        <p:origin x="23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72961C-77B9-744B-87C7-2C33D3E87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DSLs, Formal </a:t>
            </a:r>
            <a:r>
              <a:rPr lang="de-DE" dirty="0" err="1"/>
              <a:t>methods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Feature </a:t>
            </a:r>
            <a:r>
              <a:rPr lang="de-DE" dirty="0" err="1"/>
              <a:t>models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C026BF0-D9E1-404D-94BD-DFA37D5C24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the</a:t>
            </a:r>
            <a:r>
              <a:rPr lang="de-DE" dirty="0"/>
              <a:t> Story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intellectual</a:t>
            </a:r>
            <a:r>
              <a:rPr lang="de-DE" dirty="0"/>
              <a:t> </a:t>
            </a:r>
            <a:r>
              <a:rPr lang="de-DE" dirty="0" err="1"/>
              <a:t>tooling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ACE4604-FEB1-4F4B-8C88-FD283E823CC1}"/>
              </a:ext>
            </a:extLst>
          </p:cNvPr>
          <p:cNvSpPr txBox="1"/>
          <p:nvPr/>
        </p:nvSpPr>
        <p:spPr>
          <a:xfrm>
            <a:off x="8286751" y="5257800"/>
            <a:ext cx="28057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Björn Engelmann, </a:t>
            </a:r>
          </a:p>
          <a:p>
            <a:r>
              <a:rPr lang="de-DE" dirty="0" err="1"/>
              <a:t>ben@intellectual-tooling.org</a:t>
            </a:r>
            <a:endParaRPr lang="de-DE" dirty="0"/>
          </a:p>
          <a:p>
            <a:endParaRPr lang="de-DE" dirty="0"/>
          </a:p>
          <a:p>
            <a:r>
              <a:rPr lang="de-DE" dirty="0"/>
              <a:t>SPLC, 2019.09.13</a:t>
            </a:r>
          </a:p>
        </p:txBody>
      </p:sp>
    </p:spTree>
    <p:extLst>
      <p:ext uri="{BB962C8B-B14F-4D97-AF65-F5344CB8AC3E}">
        <p14:creationId xmlns:p14="http://schemas.microsoft.com/office/powerpoint/2010/main" val="3438371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9B8FF-77FF-0F42-B2D4-E35A983A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Software = DIGITAL </a:t>
            </a:r>
            <a:r>
              <a:rPr lang="de-DE" dirty="0" err="1"/>
              <a:t>Intellectual</a:t>
            </a:r>
            <a:r>
              <a:rPr lang="de-DE" dirty="0"/>
              <a:t> </a:t>
            </a:r>
            <a:r>
              <a:rPr lang="de-DE" dirty="0" err="1"/>
              <a:t>Tooling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68EBF8B-63BE-B645-8221-9E7A13113A5F}"/>
              </a:ext>
            </a:extLst>
          </p:cNvPr>
          <p:cNvSpPr txBox="1"/>
          <p:nvPr/>
        </p:nvSpPr>
        <p:spPr>
          <a:xfrm>
            <a:off x="1889126" y="3686175"/>
            <a:ext cx="1057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Goal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192A84C-2527-FC4B-BE14-C17194397F44}"/>
              </a:ext>
            </a:extLst>
          </p:cNvPr>
          <p:cNvSpPr txBox="1"/>
          <p:nvPr/>
        </p:nvSpPr>
        <p:spPr>
          <a:xfrm>
            <a:off x="4246562" y="3686175"/>
            <a:ext cx="1713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/>
              <a:t>Program</a:t>
            </a:r>
            <a:endParaRPr lang="de-DE" sz="3200" b="1" dirty="0"/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C2DFFBF0-096B-024B-B44E-4F5705017F84}"/>
              </a:ext>
            </a:extLst>
          </p:cNvPr>
          <p:cNvCxnSpPr>
            <a:cxnSpLocks/>
          </p:cNvCxnSpPr>
          <p:nvPr/>
        </p:nvCxnSpPr>
        <p:spPr>
          <a:xfrm flipH="1">
            <a:off x="5827722" y="3980436"/>
            <a:ext cx="1092992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878FF634-B939-3D44-8B45-0E186CECFE21}"/>
              </a:ext>
            </a:extLst>
          </p:cNvPr>
          <p:cNvSpPr txBox="1"/>
          <p:nvPr/>
        </p:nvSpPr>
        <p:spPr>
          <a:xfrm>
            <a:off x="7004057" y="3686174"/>
            <a:ext cx="1576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/>
              <a:t>Concept</a:t>
            </a:r>
            <a:endParaRPr lang="de-DE" sz="3200" b="1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A5AAC47-0825-374B-B41A-BFFB8A692596}"/>
              </a:ext>
            </a:extLst>
          </p:cNvPr>
          <p:cNvSpPr txBox="1"/>
          <p:nvPr/>
        </p:nvSpPr>
        <p:spPr>
          <a:xfrm>
            <a:off x="5951543" y="3455341"/>
            <a:ext cx="105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build</a:t>
            </a:r>
            <a:endParaRPr lang="de-DE" sz="2800" dirty="0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00803F90-446B-FD4F-A506-415A875CE2BE}"/>
              </a:ext>
            </a:extLst>
          </p:cNvPr>
          <p:cNvCxnSpPr>
            <a:cxnSpLocks/>
          </p:cNvCxnSpPr>
          <p:nvPr/>
        </p:nvCxnSpPr>
        <p:spPr>
          <a:xfrm flipH="1">
            <a:off x="8680461" y="3980436"/>
            <a:ext cx="1092992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B94E2E6B-BF12-E845-9DCF-13FDD830D468}"/>
              </a:ext>
            </a:extLst>
          </p:cNvPr>
          <p:cNvSpPr txBox="1"/>
          <p:nvPr/>
        </p:nvSpPr>
        <p:spPr>
          <a:xfrm>
            <a:off x="8804282" y="3455341"/>
            <a:ext cx="105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invent</a:t>
            </a:r>
            <a:endParaRPr lang="de-DE" sz="2800" dirty="0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F5B79136-7264-2F42-A68C-823A54DF51A3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7792251" y="1671638"/>
            <a:ext cx="0" cy="201453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7A4B564A-2991-5540-ACC5-B323E7266BB2}"/>
              </a:ext>
            </a:extLst>
          </p:cNvPr>
          <p:cNvSpPr txBox="1"/>
          <p:nvPr/>
        </p:nvSpPr>
        <p:spPr>
          <a:xfrm rot="16200000">
            <a:off x="6367071" y="2315694"/>
            <a:ext cx="2125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communicate</a:t>
            </a:r>
            <a:endParaRPr lang="de-DE" sz="2800" dirty="0"/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F10F81C9-03CC-904C-A962-488F16B2BA3E}"/>
              </a:ext>
            </a:extLst>
          </p:cNvPr>
          <p:cNvCxnSpPr>
            <a:cxnSpLocks/>
          </p:cNvCxnSpPr>
          <p:nvPr/>
        </p:nvCxnSpPr>
        <p:spPr>
          <a:xfrm flipV="1">
            <a:off x="4744239" y="1671638"/>
            <a:ext cx="0" cy="201453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EB6C94C4-1701-EA48-8678-CA0A58D152FB}"/>
              </a:ext>
            </a:extLst>
          </p:cNvPr>
          <p:cNvSpPr txBox="1"/>
          <p:nvPr/>
        </p:nvSpPr>
        <p:spPr>
          <a:xfrm rot="16200000">
            <a:off x="3700622" y="2253479"/>
            <a:ext cx="1478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copy</a:t>
            </a:r>
            <a:r>
              <a:rPr lang="de-DE" sz="2800" dirty="0"/>
              <a:t>(A)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7695DE21-416C-4140-9C4D-985B276BD256}"/>
              </a:ext>
            </a:extLst>
          </p:cNvPr>
          <p:cNvSpPr txBox="1"/>
          <p:nvPr/>
        </p:nvSpPr>
        <p:spPr>
          <a:xfrm>
            <a:off x="4580931" y="5227096"/>
            <a:ext cx="1350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improve</a:t>
            </a:r>
            <a:endParaRPr lang="de-DE" sz="2800" dirty="0"/>
          </a:p>
        </p:txBody>
      </p:sp>
      <p:sp>
        <p:nvSpPr>
          <p:cNvPr id="18" name="Nach rechts gekrümmter Pfeil 17">
            <a:extLst>
              <a:ext uri="{FF2B5EF4-FFF2-40B4-BE49-F238E27FC236}">
                <a16:creationId xmlns:a16="http://schemas.microsoft.com/office/drawing/2014/main" id="{DF3D2B2C-4241-D443-B2AF-42864CDC99EF}"/>
              </a:ext>
            </a:extLst>
          </p:cNvPr>
          <p:cNvSpPr/>
          <p:nvPr/>
        </p:nvSpPr>
        <p:spPr>
          <a:xfrm rot="16200000">
            <a:off x="6040817" y="2552529"/>
            <a:ext cx="963254" cy="4385872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137A2D6-4AF4-BA49-B50F-3ED38C6C831F}"/>
              </a:ext>
            </a:extLst>
          </p:cNvPr>
          <p:cNvSpPr txBox="1"/>
          <p:nvPr/>
        </p:nvSpPr>
        <p:spPr>
          <a:xfrm>
            <a:off x="6801849" y="5184364"/>
            <a:ext cx="1350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improve</a:t>
            </a:r>
            <a:endParaRPr lang="de-DE" sz="2800" dirty="0"/>
          </a:p>
        </p:txBody>
      </p:sp>
      <p:sp>
        <p:nvSpPr>
          <p:cNvPr id="3" name="Pfeil nach rechts 2">
            <a:extLst>
              <a:ext uri="{FF2B5EF4-FFF2-40B4-BE49-F238E27FC236}">
                <a16:creationId xmlns:a16="http://schemas.microsoft.com/office/drawing/2014/main" id="{468BF33F-CE71-4A43-9FB3-071F782104AA}"/>
              </a:ext>
            </a:extLst>
          </p:cNvPr>
          <p:cNvSpPr/>
          <p:nvPr/>
        </p:nvSpPr>
        <p:spPr>
          <a:xfrm rot="20259311">
            <a:off x="4932837" y="2820672"/>
            <a:ext cx="2251214" cy="5978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C35893E-68ED-A042-A25B-B99490E933D8}"/>
              </a:ext>
            </a:extLst>
          </p:cNvPr>
          <p:cNvSpPr txBox="1"/>
          <p:nvPr/>
        </p:nvSpPr>
        <p:spPr>
          <a:xfrm rot="20363635">
            <a:off x="5083263" y="2606574"/>
            <a:ext cx="1350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improve</a:t>
            </a:r>
            <a:endParaRPr lang="de-DE" sz="2800" dirty="0"/>
          </a:p>
        </p:txBody>
      </p:sp>
      <p:sp>
        <p:nvSpPr>
          <p:cNvPr id="22" name="Nach rechts gekrümmter Pfeil 21">
            <a:extLst>
              <a:ext uri="{FF2B5EF4-FFF2-40B4-BE49-F238E27FC236}">
                <a16:creationId xmlns:a16="http://schemas.microsoft.com/office/drawing/2014/main" id="{AF0CEFF8-5B96-D648-AD78-BD6626C27B6D}"/>
              </a:ext>
            </a:extLst>
          </p:cNvPr>
          <p:cNvSpPr/>
          <p:nvPr/>
        </p:nvSpPr>
        <p:spPr>
          <a:xfrm flipV="1">
            <a:off x="3293631" y="2577303"/>
            <a:ext cx="963254" cy="1478570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9956CA-844F-DD43-98D8-18745E815BF7}"/>
              </a:ext>
            </a:extLst>
          </p:cNvPr>
          <p:cNvCxnSpPr>
            <a:cxnSpLocks/>
          </p:cNvCxnSpPr>
          <p:nvPr/>
        </p:nvCxnSpPr>
        <p:spPr>
          <a:xfrm flipH="1">
            <a:off x="3246438" y="3978562"/>
            <a:ext cx="657225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42C48038-4A5B-1D43-8F6F-94BB66F4DA8C}"/>
              </a:ext>
            </a:extLst>
          </p:cNvPr>
          <p:cNvSpPr txBox="1"/>
          <p:nvPr/>
        </p:nvSpPr>
        <p:spPr>
          <a:xfrm>
            <a:off x="3147616" y="3429000"/>
            <a:ext cx="105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use</a:t>
            </a:r>
            <a:r>
              <a:rPr lang="de-DE" sz="2800" dirty="0"/>
              <a:t>(A)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B0F707E-C522-6340-BA32-3EECE38C3EBB}"/>
              </a:ext>
            </a:extLst>
          </p:cNvPr>
          <p:cNvSpPr txBox="1"/>
          <p:nvPr/>
        </p:nvSpPr>
        <p:spPr>
          <a:xfrm rot="18855398">
            <a:off x="2551498" y="2569357"/>
            <a:ext cx="1350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improve</a:t>
            </a:r>
            <a:endParaRPr lang="de-DE" sz="2800" dirty="0"/>
          </a:p>
        </p:txBody>
      </p:sp>
      <p:sp>
        <p:nvSpPr>
          <p:cNvPr id="26" name="Nach rechts gekrümmter Pfeil 25">
            <a:extLst>
              <a:ext uri="{FF2B5EF4-FFF2-40B4-BE49-F238E27FC236}">
                <a16:creationId xmlns:a16="http://schemas.microsoft.com/office/drawing/2014/main" id="{CD741D64-DA13-B844-BBDC-6E68DE5BBDE6}"/>
              </a:ext>
            </a:extLst>
          </p:cNvPr>
          <p:cNvSpPr/>
          <p:nvPr/>
        </p:nvSpPr>
        <p:spPr>
          <a:xfrm rot="16200000">
            <a:off x="5157619" y="4002692"/>
            <a:ext cx="950912" cy="1473203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AA67D28-9342-7140-8C52-C09DFF843D2F}"/>
              </a:ext>
            </a:extLst>
          </p:cNvPr>
          <p:cNvSpPr txBox="1"/>
          <p:nvPr/>
        </p:nvSpPr>
        <p:spPr>
          <a:xfrm>
            <a:off x="9511996" y="249186"/>
            <a:ext cx="156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100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ago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9110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299A2-1930-F944-8123-3C5B937E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de-DE" dirty="0"/>
              <a:t>Software </a:t>
            </a:r>
            <a:r>
              <a:rPr lang="de-DE" dirty="0" err="1"/>
              <a:t>engineering</a:t>
            </a: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6B16A5D-E14B-A74C-8EBD-D19D47A7CBD6}"/>
              </a:ext>
            </a:extLst>
          </p:cNvPr>
          <p:cNvSpPr txBox="1"/>
          <p:nvPr/>
        </p:nvSpPr>
        <p:spPr>
          <a:xfrm>
            <a:off x="8112586" y="3392992"/>
            <a:ext cx="2133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Interpreter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54B8DF0-69FE-954E-A1C0-162609FFD738}"/>
              </a:ext>
            </a:extLst>
          </p:cNvPr>
          <p:cNvSpPr txBox="1"/>
          <p:nvPr/>
        </p:nvSpPr>
        <p:spPr>
          <a:xfrm>
            <a:off x="4898232" y="3729048"/>
            <a:ext cx="1776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Language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2768012-233C-1446-886B-F3B7BBAE0241}"/>
              </a:ext>
            </a:extLst>
          </p:cNvPr>
          <p:cNvSpPr txBox="1"/>
          <p:nvPr/>
        </p:nvSpPr>
        <p:spPr>
          <a:xfrm>
            <a:off x="1432313" y="2902584"/>
            <a:ext cx="2431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VersionControl</a:t>
            </a:r>
            <a:endParaRPr lang="de-DE" sz="28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0F7489A-F2B2-2F4B-9A2E-AF96583DE05D}"/>
              </a:ext>
            </a:extLst>
          </p:cNvPr>
          <p:cNvSpPr txBox="1"/>
          <p:nvPr/>
        </p:nvSpPr>
        <p:spPr>
          <a:xfrm>
            <a:off x="7885212" y="2839295"/>
            <a:ext cx="2310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Type System</a:t>
            </a:r>
          </a:p>
          <a:p>
            <a:endParaRPr lang="de-DE" sz="28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6909827-46F5-7644-80DB-8C3EBE13DED6}"/>
              </a:ext>
            </a:extLst>
          </p:cNvPr>
          <p:cNvSpPr txBox="1"/>
          <p:nvPr/>
        </p:nvSpPr>
        <p:spPr>
          <a:xfrm>
            <a:off x="8186882" y="3822630"/>
            <a:ext cx="16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Debugger</a:t>
            </a:r>
          </a:p>
          <a:p>
            <a:endParaRPr lang="de-DE" sz="28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3CD88B9-B06A-2E41-8864-4895E6B76D1E}"/>
              </a:ext>
            </a:extLst>
          </p:cNvPr>
          <p:cNvSpPr txBox="1"/>
          <p:nvPr/>
        </p:nvSpPr>
        <p:spPr>
          <a:xfrm>
            <a:off x="7334253" y="655815"/>
            <a:ext cx="40862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Editor / IDE</a:t>
            </a:r>
          </a:p>
          <a:p>
            <a:pPr marL="457200" indent="-457200">
              <a:buFontTx/>
              <a:buChar char="-"/>
            </a:pPr>
            <a:r>
              <a:rPr lang="de-DE" sz="2800" dirty="0">
                <a:solidFill>
                  <a:schemeClr val="bg1"/>
                </a:solidFill>
              </a:rPr>
              <a:t>Syntax </a:t>
            </a:r>
            <a:r>
              <a:rPr lang="de-DE" sz="2800" dirty="0" err="1">
                <a:solidFill>
                  <a:schemeClr val="bg1"/>
                </a:solidFill>
              </a:rPr>
              <a:t>Highlighting</a:t>
            </a:r>
            <a:endParaRPr lang="de-DE" sz="2800" dirty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r>
              <a:rPr lang="de-DE" sz="2800" dirty="0">
                <a:solidFill>
                  <a:schemeClr val="bg1"/>
                </a:solidFill>
              </a:rPr>
              <a:t>Code </a:t>
            </a:r>
            <a:r>
              <a:rPr lang="de-DE" sz="2800" dirty="0" err="1">
                <a:solidFill>
                  <a:schemeClr val="bg1"/>
                </a:solidFill>
              </a:rPr>
              <a:t>Completion</a:t>
            </a:r>
            <a:endParaRPr lang="de-DE" sz="2800" dirty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r>
              <a:rPr lang="de-DE" sz="2800" dirty="0" err="1">
                <a:solidFill>
                  <a:schemeClr val="bg1"/>
                </a:solidFill>
              </a:rPr>
              <a:t>Refactorings</a:t>
            </a:r>
            <a:endParaRPr lang="de-DE" sz="2800" dirty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r>
              <a:rPr lang="de-DE" sz="2800" dirty="0">
                <a:solidFill>
                  <a:schemeClr val="bg1"/>
                </a:solidFill>
              </a:rPr>
              <a:t>…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8B672EF9-1263-8E47-9295-F0E8C3FCE1AA}"/>
              </a:ext>
            </a:extLst>
          </p:cNvPr>
          <p:cNvCxnSpPr>
            <a:cxnSpLocks/>
          </p:cNvCxnSpPr>
          <p:nvPr/>
        </p:nvCxnSpPr>
        <p:spPr>
          <a:xfrm flipV="1">
            <a:off x="6557963" y="3199991"/>
            <a:ext cx="1327249" cy="72040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46A4B627-9EEE-E946-ACBB-8B66E45FAE23}"/>
              </a:ext>
            </a:extLst>
          </p:cNvPr>
          <p:cNvCxnSpPr>
            <a:cxnSpLocks/>
          </p:cNvCxnSpPr>
          <p:nvPr/>
        </p:nvCxnSpPr>
        <p:spPr>
          <a:xfrm flipV="1">
            <a:off x="6577233" y="4084377"/>
            <a:ext cx="1535353" cy="4013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33292C92-74AC-5F4B-930C-6761F49674EE}"/>
              </a:ext>
            </a:extLst>
          </p:cNvPr>
          <p:cNvCxnSpPr>
            <a:cxnSpLocks/>
            <a:stCxn id="5" idx="3"/>
            <a:endCxn id="4" idx="1"/>
          </p:cNvCxnSpPr>
          <p:nvPr/>
        </p:nvCxnSpPr>
        <p:spPr>
          <a:xfrm flipV="1">
            <a:off x="6674645" y="3654602"/>
            <a:ext cx="1437941" cy="33605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86602942-980C-9348-91F9-B2C0E3ED7EB7}"/>
              </a:ext>
            </a:extLst>
          </p:cNvPr>
          <p:cNvCxnSpPr>
            <a:cxnSpLocks/>
          </p:cNvCxnSpPr>
          <p:nvPr/>
        </p:nvCxnSpPr>
        <p:spPr>
          <a:xfrm flipV="1">
            <a:off x="6275192" y="2436971"/>
            <a:ext cx="1059061" cy="128665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BE76689E-55DF-5243-A96E-7E492E029A3D}"/>
              </a:ext>
            </a:extLst>
          </p:cNvPr>
          <p:cNvCxnSpPr>
            <a:cxnSpLocks/>
          </p:cNvCxnSpPr>
          <p:nvPr/>
        </p:nvCxnSpPr>
        <p:spPr>
          <a:xfrm flipH="1" flipV="1">
            <a:off x="3721888" y="3287075"/>
            <a:ext cx="1203429" cy="497953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>
            <a:extLst>
              <a:ext uri="{FF2B5EF4-FFF2-40B4-BE49-F238E27FC236}">
                <a16:creationId xmlns:a16="http://schemas.microsoft.com/office/drawing/2014/main" id="{8A79F7F7-55AA-3C42-BBA1-ADA713DE1BD7}"/>
              </a:ext>
            </a:extLst>
          </p:cNvPr>
          <p:cNvSpPr txBox="1"/>
          <p:nvPr/>
        </p:nvSpPr>
        <p:spPr>
          <a:xfrm>
            <a:off x="1559717" y="3611440"/>
            <a:ext cx="2155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Build</a:t>
            </a:r>
            <a:r>
              <a:rPr lang="de-DE" sz="2800" dirty="0"/>
              <a:t> System</a:t>
            </a:r>
          </a:p>
        </p:txBody>
      </p: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D49C3B64-EAFA-DA44-A1C4-C288505566EA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3531392" y="3920395"/>
            <a:ext cx="1366840" cy="70263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A6695F95-DA77-AC46-A641-4A45D6D244D3}"/>
              </a:ext>
            </a:extLst>
          </p:cNvPr>
          <p:cNvSpPr txBox="1"/>
          <p:nvPr/>
        </p:nvSpPr>
        <p:spPr>
          <a:xfrm>
            <a:off x="1884753" y="1843103"/>
            <a:ext cx="1978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Continuous</a:t>
            </a:r>
            <a:r>
              <a:rPr lang="de-DE" sz="2800" dirty="0"/>
              <a:t> Integration</a:t>
            </a:r>
          </a:p>
        </p:txBody>
      </p: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94041353-42DF-284A-859D-688C558E8F35}"/>
              </a:ext>
            </a:extLst>
          </p:cNvPr>
          <p:cNvCxnSpPr>
            <a:cxnSpLocks/>
          </p:cNvCxnSpPr>
          <p:nvPr/>
        </p:nvCxnSpPr>
        <p:spPr>
          <a:xfrm flipH="1" flipV="1">
            <a:off x="3833209" y="2505875"/>
            <a:ext cx="1231416" cy="1152910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>
            <a:extLst>
              <a:ext uri="{FF2B5EF4-FFF2-40B4-BE49-F238E27FC236}">
                <a16:creationId xmlns:a16="http://schemas.microsoft.com/office/drawing/2014/main" id="{3994736D-3337-FB43-8041-5CCFE5A2D689}"/>
              </a:ext>
            </a:extLst>
          </p:cNvPr>
          <p:cNvSpPr txBox="1"/>
          <p:nvPr/>
        </p:nvSpPr>
        <p:spPr>
          <a:xfrm>
            <a:off x="1469825" y="4418382"/>
            <a:ext cx="2155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Package Manager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C3A99666-9B53-6D42-B9A7-A485AB3127A9}"/>
              </a:ext>
            </a:extLst>
          </p:cNvPr>
          <p:cNvCxnSpPr>
            <a:cxnSpLocks/>
          </p:cNvCxnSpPr>
          <p:nvPr/>
        </p:nvCxnSpPr>
        <p:spPr>
          <a:xfrm flipH="1">
            <a:off x="2991147" y="4252268"/>
            <a:ext cx="1914231" cy="699954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feld 79">
            <a:extLst>
              <a:ext uri="{FF2B5EF4-FFF2-40B4-BE49-F238E27FC236}">
                <a16:creationId xmlns:a16="http://schemas.microsoft.com/office/drawing/2014/main" id="{6E6DFA15-6603-5F41-8367-41D2A9AEACAD}"/>
              </a:ext>
            </a:extLst>
          </p:cNvPr>
          <p:cNvSpPr txBox="1"/>
          <p:nvPr/>
        </p:nvSpPr>
        <p:spPr>
          <a:xfrm>
            <a:off x="8186882" y="4283810"/>
            <a:ext cx="16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Profiler</a:t>
            </a:r>
            <a:endParaRPr lang="de-DE" sz="2800" dirty="0"/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8ADBFC1D-318B-EB41-9BBB-E9BD7F5C4E75}"/>
              </a:ext>
            </a:extLst>
          </p:cNvPr>
          <p:cNvSpPr txBox="1"/>
          <p:nvPr/>
        </p:nvSpPr>
        <p:spPr>
          <a:xfrm>
            <a:off x="5702179" y="6232903"/>
            <a:ext cx="1603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Libraries</a:t>
            </a:r>
          </a:p>
        </p:txBody>
      </p:sp>
      <p:cxnSp>
        <p:nvCxnSpPr>
          <p:cNvPr id="82" name="Gerade Verbindung mit Pfeil 81">
            <a:extLst>
              <a:ext uri="{FF2B5EF4-FFF2-40B4-BE49-F238E27FC236}">
                <a16:creationId xmlns:a16="http://schemas.microsoft.com/office/drawing/2014/main" id="{26AF2EA8-D8E2-D144-B7FE-D2DDCC92462F}"/>
              </a:ext>
            </a:extLst>
          </p:cNvPr>
          <p:cNvCxnSpPr>
            <a:cxnSpLocks/>
            <a:endCxn id="80" idx="1"/>
          </p:cNvCxnSpPr>
          <p:nvPr/>
        </p:nvCxnSpPr>
        <p:spPr>
          <a:xfrm>
            <a:off x="6504065" y="4271278"/>
            <a:ext cx="1682817" cy="27414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mit Pfeil 84">
            <a:extLst>
              <a:ext uri="{FF2B5EF4-FFF2-40B4-BE49-F238E27FC236}">
                <a16:creationId xmlns:a16="http://schemas.microsoft.com/office/drawing/2014/main" id="{FC53F2F1-63A1-F348-88A6-4F690015901F}"/>
              </a:ext>
            </a:extLst>
          </p:cNvPr>
          <p:cNvCxnSpPr>
            <a:cxnSpLocks/>
            <a:endCxn id="104" idx="1"/>
          </p:cNvCxnSpPr>
          <p:nvPr/>
        </p:nvCxnSpPr>
        <p:spPr>
          <a:xfrm>
            <a:off x="6275192" y="4414178"/>
            <a:ext cx="1015148" cy="67479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feld 103">
            <a:extLst>
              <a:ext uri="{FF2B5EF4-FFF2-40B4-BE49-F238E27FC236}">
                <a16:creationId xmlns:a16="http://schemas.microsoft.com/office/drawing/2014/main" id="{3DA902EA-4331-F347-B722-C716912B2096}"/>
              </a:ext>
            </a:extLst>
          </p:cNvPr>
          <p:cNvSpPr txBox="1"/>
          <p:nvPr/>
        </p:nvSpPr>
        <p:spPr>
          <a:xfrm>
            <a:off x="7290340" y="4827364"/>
            <a:ext cx="3522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Analysis / </a:t>
            </a:r>
            <a:r>
              <a:rPr lang="de-DE" sz="2800" dirty="0" err="1"/>
              <a:t>Verification</a:t>
            </a:r>
            <a:endParaRPr lang="de-DE" sz="2800" dirty="0"/>
          </a:p>
        </p:txBody>
      </p:sp>
      <p:cxnSp>
        <p:nvCxnSpPr>
          <p:cNvPr id="105" name="Gerade Verbindung mit Pfeil 104">
            <a:extLst>
              <a:ext uri="{FF2B5EF4-FFF2-40B4-BE49-F238E27FC236}">
                <a16:creationId xmlns:a16="http://schemas.microsoft.com/office/drawing/2014/main" id="{29270A8E-8B9D-F848-9A39-F091C9D4FC01}"/>
              </a:ext>
            </a:extLst>
          </p:cNvPr>
          <p:cNvCxnSpPr>
            <a:cxnSpLocks/>
          </p:cNvCxnSpPr>
          <p:nvPr/>
        </p:nvCxnSpPr>
        <p:spPr>
          <a:xfrm>
            <a:off x="5938978" y="4564880"/>
            <a:ext cx="157022" cy="167460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feld 117">
            <a:extLst>
              <a:ext uri="{FF2B5EF4-FFF2-40B4-BE49-F238E27FC236}">
                <a16:creationId xmlns:a16="http://schemas.microsoft.com/office/drawing/2014/main" id="{C898C8C5-DACF-314F-831D-5403DD9A339E}"/>
              </a:ext>
            </a:extLst>
          </p:cNvPr>
          <p:cNvSpPr txBox="1"/>
          <p:nvPr/>
        </p:nvSpPr>
        <p:spPr>
          <a:xfrm>
            <a:off x="7091188" y="5442268"/>
            <a:ext cx="35229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Synthesis /</a:t>
            </a:r>
          </a:p>
          <a:p>
            <a:r>
              <a:rPr lang="de-DE" sz="2800" dirty="0"/>
              <a:t>Partial Evaluation</a:t>
            </a:r>
          </a:p>
        </p:txBody>
      </p:sp>
      <p:cxnSp>
        <p:nvCxnSpPr>
          <p:cNvPr id="119" name="Gerade Verbindung mit Pfeil 118">
            <a:extLst>
              <a:ext uri="{FF2B5EF4-FFF2-40B4-BE49-F238E27FC236}">
                <a16:creationId xmlns:a16="http://schemas.microsoft.com/office/drawing/2014/main" id="{8130CE8C-A993-6E41-A15E-E9B3CB9D3E1D}"/>
              </a:ext>
            </a:extLst>
          </p:cNvPr>
          <p:cNvCxnSpPr>
            <a:cxnSpLocks/>
          </p:cNvCxnSpPr>
          <p:nvPr/>
        </p:nvCxnSpPr>
        <p:spPr>
          <a:xfrm>
            <a:off x="6159290" y="4514257"/>
            <a:ext cx="970310" cy="11444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892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9B8FF-77FF-0F42-B2D4-E35A983A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MDSD &amp; DSLs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0E1CD3E-38D3-B744-8615-B986A7B989C3}"/>
              </a:ext>
            </a:extLst>
          </p:cNvPr>
          <p:cNvSpPr/>
          <p:nvPr/>
        </p:nvSpPr>
        <p:spPr>
          <a:xfrm>
            <a:off x="4943475" y="857250"/>
            <a:ext cx="3200400" cy="1239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4DDC55B-375F-F246-A926-AC46A0047FEC}"/>
              </a:ext>
            </a:extLst>
          </p:cNvPr>
          <p:cNvSpPr/>
          <p:nvPr/>
        </p:nvSpPr>
        <p:spPr>
          <a:xfrm>
            <a:off x="1600200" y="3857625"/>
            <a:ext cx="2128838" cy="1157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224CC75-4389-274C-8C5E-16421BABFB25}"/>
              </a:ext>
            </a:extLst>
          </p:cNvPr>
          <p:cNvSpPr/>
          <p:nvPr/>
        </p:nvSpPr>
        <p:spPr>
          <a:xfrm>
            <a:off x="3267075" y="4760913"/>
            <a:ext cx="2128838" cy="1157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D68C4F6-6B33-A244-ADCB-1697589EC012}"/>
              </a:ext>
            </a:extLst>
          </p:cNvPr>
          <p:cNvSpPr/>
          <p:nvPr/>
        </p:nvSpPr>
        <p:spPr>
          <a:xfrm>
            <a:off x="5479256" y="5156807"/>
            <a:ext cx="2128838" cy="1157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3A4BEF9-7403-6045-8101-3FF6A858BC7F}"/>
              </a:ext>
            </a:extLst>
          </p:cNvPr>
          <p:cNvSpPr txBox="1"/>
          <p:nvPr/>
        </p:nvSpPr>
        <p:spPr>
          <a:xfrm>
            <a:off x="4801229" y="3334405"/>
            <a:ext cx="3342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Language </a:t>
            </a:r>
            <a:r>
              <a:rPr lang="de-DE" sz="2800" dirty="0" err="1"/>
              <a:t>Workbench</a:t>
            </a:r>
            <a:endParaRPr lang="de-DE" sz="2800" dirty="0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6AFFDF64-5E68-3947-B342-CADFB946B68B}"/>
              </a:ext>
            </a:extLst>
          </p:cNvPr>
          <p:cNvSpPr txBox="1"/>
          <p:nvPr/>
        </p:nvSpPr>
        <p:spPr>
          <a:xfrm>
            <a:off x="5880018" y="1215559"/>
            <a:ext cx="1185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Tooling</a:t>
            </a:r>
            <a:endParaRPr lang="de-DE" sz="2800" dirty="0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9A9F270-A5D6-594B-A50D-F824CE497C8C}"/>
              </a:ext>
            </a:extLst>
          </p:cNvPr>
          <p:cNvSpPr txBox="1"/>
          <p:nvPr/>
        </p:nvSpPr>
        <p:spPr>
          <a:xfrm>
            <a:off x="6094412" y="452485"/>
            <a:ext cx="3246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Software Engineering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9D431C57-3121-1646-9977-A48D8739BBFA}"/>
              </a:ext>
            </a:extLst>
          </p:cNvPr>
          <p:cNvSpPr txBox="1"/>
          <p:nvPr/>
        </p:nvSpPr>
        <p:spPr>
          <a:xfrm>
            <a:off x="703004" y="3429000"/>
            <a:ext cx="1846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Engineering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37DCD70-1815-934D-884F-2180BD2E189B}"/>
              </a:ext>
            </a:extLst>
          </p:cNvPr>
          <p:cNvSpPr txBox="1"/>
          <p:nvPr/>
        </p:nvSpPr>
        <p:spPr>
          <a:xfrm>
            <a:off x="2260242" y="5843590"/>
            <a:ext cx="2010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BioChemistry</a:t>
            </a:r>
            <a:endParaRPr lang="de-DE" sz="2800" dirty="0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8ABC5D22-3A74-9A46-975E-CA9247FD4536}"/>
              </a:ext>
            </a:extLst>
          </p:cNvPr>
          <p:cNvSpPr txBox="1"/>
          <p:nvPr/>
        </p:nvSpPr>
        <p:spPr>
          <a:xfrm>
            <a:off x="7065086" y="6105200"/>
            <a:ext cx="1684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Variability</a:t>
            </a:r>
            <a:endParaRPr lang="de-DE" sz="2800" dirty="0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18D39DC5-09D0-0249-8547-47175AD424A9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6472552" y="1738779"/>
            <a:ext cx="0" cy="159562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283F52DA-534E-DA42-8D84-394331B77058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2986088" y="3596015"/>
            <a:ext cx="1815141" cy="80658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A3EADE73-C6D0-774A-B720-7A8E000950A6}"/>
              </a:ext>
            </a:extLst>
          </p:cNvPr>
          <p:cNvCxnSpPr>
            <a:cxnSpLocks/>
          </p:cNvCxnSpPr>
          <p:nvPr/>
        </p:nvCxnSpPr>
        <p:spPr>
          <a:xfrm flipH="1">
            <a:off x="4626234" y="3857625"/>
            <a:ext cx="769679" cy="129918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9A1835A1-A333-0D42-8CAD-AD97F6210BF9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472552" y="3857625"/>
            <a:ext cx="0" cy="162765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>
            <a:extLst>
              <a:ext uri="{FF2B5EF4-FFF2-40B4-BE49-F238E27FC236}">
                <a16:creationId xmlns:a16="http://schemas.microsoft.com/office/drawing/2014/main" id="{B4653FDD-1FBC-4D4F-9E13-0FDADE39ED58}"/>
              </a:ext>
            </a:extLst>
          </p:cNvPr>
          <p:cNvSpPr txBox="1"/>
          <p:nvPr/>
        </p:nvSpPr>
        <p:spPr>
          <a:xfrm>
            <a:off x="7759364" y="548528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accent6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1E7981D4-F4C1-AF43-AD26-87D957BCB9D3}"/>
              </a:ext>
            </a:extLst>
          </p:cNvPr>
          <p:cNvSpPr txBox="1"/>
          <p:nvPr/>
        </p:nvSpPr>
        <p:spPr>
          <a:xfrm>
            <a:off x="6449251" y="2455397"/>
            <a:ext cx="1158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generalize</a:t>
            </a:r>
            <a:endParaRPr lang="de-DE" dirty="0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DE28D6C9-EE91-4442-8EF4-7C44FA09165C}"/>
              </a:ext>
            </a:extLst>
          </p:cNvPr>
          <p:cNvSpPr txBox="1"/>
          <p:nvPr/>
        </p:nvSpPr>
        <p:spPr>
          <a:xfrm>
            <a:off x="6483366" y="4394944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specialize</a:t>
            </a:r>
            <a:endParaRPr lang="de-DE" dirty="0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F4DCC9F4-E5AB-CE45-A3C2-40D2C944CC48}"/>
              </a:ext>
            </a:extLst>
          </p:cNvPr>
          <p:cNvSpPr txBox="1"/>
          <p:nvPr/>
        </p:nvSpPr>
        <p:spPr>
          <a:xfrm>
            <a:off x="5005652" y="4319914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specialize</a:t>
            </a:r>
            <a:endParaRPr lang="de-DE" dirty="0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26E76482-1A32-3542-B047-FBBA393E64DB}"/>
              </a:ext>
            </a:extLst>
          </p:cNvPr>
          <p:cNvSpPr txBox="1"/>
          <p:nvPr/>
        </p:nvSpPr>
        <p:spPr>
          <a:xfrm>
            <a:off x="3110478" y="358027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specialize</a:t>
            </a:r>
            <a:endParaRPr lang="de-DE" dirty="0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4449449B-2741-F140-A7FD-F6824BC17D23}"/>
              </a:ext>
            </a:extLst>
          </p:cNvPr>
          <p:cNvSpPr txBox="1"/>
          <p:nvPr/>
        </p:nvSpPr>
        <p:spPr>
          <a:xfrm>
            <a:off x="6102349" y="5433851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DSL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B3754398-4839-8C48-96F4-1437A23E15B8}"/>
              </a:ext>
            </a:extLst>
          </p:cNvPr>
          <p:cNvSpPr txBox="1"/>
          <p:nvPr/>
        </p:nvSpPr>
        <p:spPr>
          <a:xfrm>
            <a:off x="3931367" y="5099684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DSL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12D182A4-2EFA-F443-AF72-6FE4AD85A365}"/>
              </a:ext>
            </a:extLst>
          </p:cNvPr>
          <p:cNvSpPr txBox="1"/>
          <p:nvPr/>
        </p:nvSpPr>
        <p:spPr>
          <a:xfrm>
            <a:off x="2236446" y="4172906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DSL</a:t>
            </a:r>
          </a:p>
        </p:txBody>
      </p:sp>
    </p:spTree>
    <p:extLst>
      <p:ext uri="{BB962C8B-B14F-4D97-AF65-F5344CB8AC3E}">
        <p14:creationId xmlns:p14="http://schemas.microsoft.com/office/powerpoint/2010/main" val="2355023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9B8FF-77FF-0F42-B2D4-E35A983A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MDSD &amp; DSLs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0E1CD3E-38D3-B744-8615-B986A7B989C3}"/>
              </a:ext>
            </a:extLst>
          </p:cNvPr>
          <p:cNvSpPr/>
          <p:nvPr/>
        </p:nvSpPr>
        <p:spPr>
          <a:xfrm>
            <a:off x="4943475" y="857250"/>
            <a:ext cx="3200400" cy="1239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4DDC55B-375F-F246-A926-AC46A0047FEC}"/>
              </a:ext>
            </a:extLst>
          </p:cNvPr>
          <p:cNvSpPr/>
          <p:nvPr/>
        </p:nvSpPr>
        <p:spPr>
          <a:xfrm>
            <a:off x="1600200" y="3857625"/>
            <a:ext cx="2128838" cy="1157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224CC75-4389-274C-8C5E-16421BABFB25}"/>
              </a:ext>
            </a:extLst>
          </p:cNvPr>
          <p:cNvSpPr/>
          <p:nvPr/>
        </p:nvSpPr>
        <p:spPr>
          <a:xfrm>
            <a:off x="3267075" y="4760913"/>
            <a:ext cx="2128838" cy="1157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D68C4F6-6B33-A244-ADCB-1697589EC012}"/>
              </a:ext>
            </a:extLst>
          </p:cNvPr>
          <p:cNvSpPr/>
          <p:nvPr/>
        </p:nvSpPr>
        <p:spPr>
          <a:xfrm>
            <a:off x="5479256" y="5156807"/>
            <a:ext cx="2128838" cy="1157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3A4BEF9-7403-6045-8101-3FF6A858BC7F}"/>
              </a:ext>
            </a:extLst>
          </p:cNvPr>
          <p:cNvSpPr txBox="1"/>
          <p:nvPr/>
        </p:nvSpPr>
        <p:spPr>
          <a:xfrm>
            <a:off x="4801229" y="3334405"/>
            <a:ext cx="3342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Language </a:t>
            </a:r>
            <a:r>
              <a:rPr lang="de-DE" sz="2800" dirty="0" err="1"/>
              <a:t>Workbench</a:t>
            </a:r>
            <a:endParaRPr lang="de-DE" sz="2800" dirty="0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6AFFDF64-5E68-3947-B342-CADFB946B68B}"/>
              </a:ext>
            </a:extLst>
          </p:cNvPr>
          <p:cNvSpPr txBox="1"/>
          <p:nvPr/>
        </p:nvSpPr>
        <p:spPr>
          <a:xfrm>
            <a:off x="5880018" y="1215559"/>
            <a:ext cx="1185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Tooling</a:t>
            </a:r>
            <a:endParaRPr lang="de-DE" sz="2800" dirty="0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9A9F270-A5D6-594B-A50D-F824CE497C8C}"/>
              </a:ext>
            </a:extLst>
          </p:cNvPr>
          <p:cNvSpPr txBox="1"/>
          <p:nvPr/>
        </p:nvSpPr>
        <p:spPr>
          <a:xfrm>
            <a:off x="6094412" y="452485"/>
            <a:ext cx="3246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Software Engineering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9D431C57-3121-1646-9977-A48D8739BBFA}"/>
              </a:ext>
            </a:extLst>
          </p:cNvPr>
          <p:cNvSpPr txBox="1"/>
          <p:nvPr/>
        </p:nvSpPr>
        <p:spPr>
          <a:xfrm>
            <a:off x="703004" y="3429000"/>
            <a:ext cx="1846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Engineering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37DCD70-1815-934D-884F-2180BD2E189B}"/>
              </a:ext>
            </a:extLst>
          </p:cNvPr>
          <p:cNvSpPr txBox="1"/>
          <p:nvPr/>
        </p:nvSpPr>
        <p:spPr>
          <a:xfrm>
            <a:off x="2260242" y="5843590"/>
            <a:ext cx="2010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BioChemistry</a:t>
            </a:r>
            <a:endParaRPr lang="de-DE" sz="2800" dirty="0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8ABC5D22-3A74-9A46-975E-CA9247FD4536}"/>
              </a:ext>
            </a:extLst>
          </p:cNvPr>
          <p:cNvSpPr txBox="1"/>
          <p:nvPr/>
        </p:nvSpPr>
        <p:spPr>
          <a:xfrm>
            <a:off x="7065086" y="6105200"/>
            <a:ext cx="1684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Variability</a:t>
            </a:r>
            <a:endParaRPr lang="de-DE" sz="2800" dirty="0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18D39DC5-09D0-0249-8547-47175AD424A9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6472552" y="1738779"/>
            <a:ext cx="0" cy="159562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283F52DA-534E-DA42-8D84-394331B77058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2986088" y="3596015"/>
            <a:ext cx="1815141" cy="80658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A3EADE73-C6D0-774A-B720-7A8E000950A6}"/>
              </a:ext>
            </a:extLst>
          </p:cNvPr>
          <p:cNvCxnSpPr>
            <a:cxnSpLocks/>
          </p:cNvCxnSpPr>
          <p:nvPr/>
        </p:nvCxnSpPr>
        <p:spPr>
          <a:xfrm flipH="1">
            <a:off x="4626234" y="3857625"/>
            <a:ext cx="769679" cy="129918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9A1835A1-A333-0D42-8CAD-AD97F6210BF9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472552" y="3857625"/>
            <a:ext cx="0" cy="162765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>
            <a:extLst>
              <a:ext uri="{FF2B5EF4-FFF2-40B4-BE49-F238E27FC236}">
                <a16:creationId xmlns:a16="http://schemas.microsoft.com/office/drawing/2014/main" id="{B4653FDD-1FBC-4D4F-9E13-0FDADE39ED58}"/>
              </a:ext>
            </a:extLst>
          </p:cNvPr>
          <p:cNvSpPr txBox="1"/>
          <p:nvPr/>
        </p:nvSpPr>
        <p:spPr>
          <a:xfrm>
            <a:off x="7759364" y="548528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accent6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1E7981D4-F4C1-AF43-AD26-87D957BCB9D3}"/>
              </a:ext>
            </a:extLst>
          </p:cNvPr>
          <p:cNvSpPr txBox="1"/>
          <p:nvPr/>
        </p:nvSpPr>
        <p:spPr>
          <a:xfrm>
            <a:off x="6449251" y="2455397"/>
            <a:ext cx="1158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generalize</a:t>
            </a:r>
            <a:endParaRPr lang="de-DE" dirty="0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DE28D6C9-EE91-4442-8EF4-7C44FA09165C}"/>
              </a:ext>
            </a:extLst>
          </p:cNvPr>
          <p:cNvSpPr txBox="1"/>
          <p:nvPr/>
        </p:nvSpPr>
        <p:spPr>
          <a:xfrm>
            <a:off x="6483366" y="4394944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specialize</a:t>
            </a:r>
            <a:endParaRPr lang="de-DE" dirty="0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F4DCC9F4-E5AB-CE45-A3C2-40D2C944CC48}"/>
              </a:ext>
            </a:extLst>
          </p:cNvPr>
          <p:cNvSpPr txBox="1"/>
          <p:nvPr/>
        </p:nvSpPr>
        <p:spPr>
          <a:xfrm>
            <a:off x="5005652" y="4319914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specialize</a:t>
            </a:r>
            <a:endParaRPr lang="de-DE" dirty="0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26E76482-1A32-3542-B047-FBBA393E64DB}"/>
              </a:ext>
            </a:extLst>
          </p:cNvPr>
          <p:cNvSpPr txBox="1"/>
          <p:nvPr/>
        </p:nvSpPr>
        <p:spPr>
          <a:xfrm>
            <a:off x="3110478" y="358027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specialize</a:t>
            </a:r>
            <a:endParaRPr lang="de-DE" dirty="0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4449449B-2741-F140-A7FD-F6824BC17D23}"/>
              </a:ext>
            </a:extLst>
          </p:cNvPr>
          <p:cNvSpPr txBox="1"/>
          <p:nvPr/>
        </p:nvSpPr>
        <p:spPr>
          <a:xfrm>
            <a:off x="6102349" y="5433851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DSL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B3754398-4839-8C48-96F4-1437A23E15B8}"/>
              </a:ext>
            </a:extLst>
          </p:cNvPr>
          <p:cNvSpPr txBox="1"/>
          <p:nvPr/>
        </p:nvSpPr>
        <p:spPr>
          <a:xfrm>
            <a:off x="3931367" y="5099684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DSL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12D182A4-2EFA-F443-AF72-6FE4AD85A365}"/>
              </a:ext>
            </a:extLst>
          </p:cNvPr>
          <p:cNvSpPr txBox="1"/>
          <p:nvPr/>
        </p:nvSpPr>
        <p:spPr>
          <a:xfrm>
            <a:off x="2236446" y="4172906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DSL</a:t>
            </a:r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3869381E-3DF1-934E-8E2C-0FD0635BE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0177" y="2350970"/>
            <a:ext cx="1952773" cy="2156059"/>
          </a:xfrm>
          <a:prstGeom prst="rect">
            <a:avLst/>
          </a:prstGeom>
        </p:spPr>
      </p:pic>
      <p:sp>
        <p:nvSpPr>
          <p:cNvPr id="63" name="Textfeld 62">
            <a:extLst>
              <a:ext uri="{FF2B5EF4-FFF2-40B4-BE49-F238E27FC236}">
                <a16:creationId xmlns:a16="http://schemas.microsoft.com/office/drawing/2014/main" id="{2429881E-0ABC-6B41-BCC2-B78F4794EAF9}"/>
              </a:ext>
            </a:extLst>
          </p:cNvPr>
          <p:cNvSpPr txBox="1"/>
          <p:nvPr/>
        </p:nvSpPr>
        <p:spPr>
          <a:xfrm>
            <a:off x="9112214" y="4560861"/>
            <a:ext cx="1946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Marc </a:t>
            </a:r>
            <a:r>
              <a:rPr lang="de-DE" dirty="0" err="1"/>
              <a:t>Andreesen</a:t>
            </a:r>
            <a:r>
              <a:rPr lang="de-DE" dirty="0"/>
              <a:t>,</a:t>
            </a:r>
          </a:p>
          <a:p>
            <a:r>
              <a:rPr lang="de-DE" dirty="0"/>
              <a:t>„Software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eating</a:t>
            </a:r>
            <a:endParaRPr lang="de-DE" dirty="0"/>
          </a:p>
          <a:p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!“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2F3ABEA3-D11B-744C-A87B-0FE3A66503D8}"/>
              </a:ext>
            </a:extLst>
          </p:cNvPr>
          <p:cNvSpPr txBox="1"/>
          <p:nvPr/>
        </p:nvSpPr>
        <p:spPr>
          <a:xfrm>
            <a:off x="9771008" y="166170"/>
            <a:ext cx="1441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10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ago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1909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C758A-5090-1941-809A-5015FBC5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here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D809BF-16E4-C140-A1AE-42FC6DBDA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(digital) </a:t>
            </a:r>
            <a:r>
              <a:rPr lang="de-DE" dirty="0" err="1"/>
              <a:t>Intellectual</a:t>
            </a:r>
            <a:r>
              <a:rPr lang="de-DE" dirty="0"/>
              <a:t> </a:t>
            </a:r>
            <a:r>
              <a:rPr lang="de-DE" dirty="0" err="1"/>
              <a:t>Tooling</a:t>
            </a:r>
            <a:r>
              <a:rPr lang="de-DE" dirty="0"/>
              <a:t> </a:t>
            </a:r>
            <a:r>
              <a:rPr lang="de-DE" dirty="0" err="1"/>
              <a:t>sufficient</a:t>
            </a:r>
            <a:r>
              <a:rPr lang="de-DE" dirty="0"/>
              <a:t>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9974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C758A-5090-1941-809A-5015FBC5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here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D809BF-16E4-C140-A1AE-42FC6DBDA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(digital) </a:t>
            </a:r>
            <a:r>
              <a:rPr lang="de-DE" dirty="0" err="1"/>
              <a:t>Intellectual</a:t>
            </a:r>
            <a:r>
              <a:rPr lang="de-DE" dirty="0"/>
              <a:t> </a:t>
            </a:r>
            <a:r>
              <a:rPr lang="de-DE" dirty="0" err="1"/>
              <a:t>Tooling</a:t>
            </a:r>
            <a:r>
              <a:rPr lang="de-DE" dirty="0"/>
              <a:t> </a:t>
            </a:r>
            <a:r>
              <a:rPr lang="de-DE" dirty="0" err="1"/>
              <a:t>sufficient</a:t>
            </a:r>
            <a:r>
              <a:rPr lang="de-DE" dirty="0"/>
              <a:t>?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C057B-4CA2-4746-A4B8-71E1473337D9}"/>
              </a:ext>
            </a:extLst>
          </p:cNvPr>
          <p:cNvSpPr txBox="1"/>
          <p:nvPr/>
        </p:nvSpPr>
        <p:spPr>
          <a:xfrm>
            <a:off x="2111144" y="3073955"/>
            <a:ext cx="96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Program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BBBD747-0764-2E46-A7A3-6DEE749E4E55}"/>
              </a:ext>
            </a:extLst>
          </p:cNvPr>
          <p:cNvSpPr txBox="1"/>
          <p:nvPr/>
        </p:nvSpPr>
        <p:spPr>
          <a:xfrm>
            <a:off x="3935181" y="3073955"/>
            <a:ext cx="109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Language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53F2F4D-62E3-0747-A841-A20D4A8BDECC}"/>
              </a:ext>
            </a:extLst>
          </p:cNvPr>
          <p:cNvSpPr txBox="1"/>
          <p:nvPr/>
        </p:nvSpPr>
        <p:spPr>
          <a:xfrm>
            <a:off x="5881687" y="3073955"/>
            <a:ext cx="2208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Language </a:t>
            </a:r>
            <a:r>
              <a:rPr lang="de-DE" dirty="0" err="1"/>
              <a:t>Workbench</a:t>
            </a:r>
            <a:endParaRPr lang="de-DE" dirty="0"/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1367444C-563F-944A-AE3B-05ACD7000EA6}"/>
              </a:ext>
            </a:extLst>
          </p:cNvPr>
          <p:cNvCxnSpPr>
            <a:cxnSpLocks/>
          </p:cNvCxnSpPr>
          <p:nvPr/>
        </p:nvCxnSpPr>
        <p:spPr>
          <a:xfrm flipH="1">
            <a:off x="3080833" y="3253394"/>
            <a:ext cx="85434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EBB89CD6-B605-2D4F-969A-BD0A53BA8A50}"/>
              </a:ext>
            </a:extLst>
          </p:cNvPr>
          <p:cNvCxnSpPr>
            <a:cxnSpLocks/>
          </p:cNvCxnSpPr>
          <p:nvPr/>
        </p:nvCxnSpPr>
        <p:spPr>
          <a:xfrm flipH="1">
            <a:off x="5027339" y="3281040"/>
            <a:ext cx="85434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885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C758A-5090-1941-809A-5015FBC5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here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D809BF-16E4-C140-A1AE-42FC6DBDA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(digital) </a:t>
            </a:r>
            <a:r>
              <a:rPr lang="de-DE" dirty="0" err="1"/>
              <a:t>Intellectual</a:t>
            </a:r>
            <a:r>
              <a:rPr lang="de-DE" dirty="0"/>
              <a:t> </a:t>
            </a:r>
            <a:r>
              <a:rPr lang="de-DE" dirty="0" err="1"/>
              <a:t>Tooling</a:t>
            </a:r>
            <a:r>
              <a:rPr lang="de-DE" dirty="0"/>
              <a:t> </a:t>
            </a:r>
            <a:r>
              <a:rPr lang="de-DE" dirty="0" err="1"/>
              <a:t>sufficient</a:t>
            </a:r>
            <a:r>
              <a:rPr lang="de-DE" dirty="0"/>
              <a:t>?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Handling </a:t>
            </a:r>
            <a:r>
              <a:rPr lang="de-DE" dirty="0" err="1"/>
              <a:t>Complexity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Confidence</a:t>
            </a:r>
            <a:endParaRPr lang="de-DE" dirty="0"/>
          </a:p>
          <a:p>
            <a:pPr lvl="1"/>
            <a:r>
              <a:rPr lang="de-DE" dirty="0"/>
              <a:t>Formal </a:t>
            </a:r>
            <a:r>
              <a:rPr lang="de-DE" dirty="0" err="1"/>
              <a:t>Methods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C057B-4CA2-4746-A4B8-71E1473337D9}"/>
              </a:ext>
            </a:extLst>
          </p:cNvPr>
          <p:cNvSpPr txBox="1"/>
          <p:nvPr/>
        </p:nvSpPr>
        <p:spPr>
          <a:xfrm>
            <a:off x="2111144" y="3073955"/>
            <a:ext cx="96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Program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BBBD747-0764-2E46-A7A3-6DEE749E4E55}"/>
              </a:ext>
            </a:extLst>
          </p:cNvPr>
          <p:cNvSpPr txBox="1"/>
          <p:nvPr/>
        </p:nvSpPr>
        <p:spPr>
          <a:xfrm>
            <a:off x="3935181" y="3073955"/>
            <a:ext cx="109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Language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53F2F4D-62E3-0747-A841-A20D4A8BDECC}"/>
              </a:ext>
            </a:extLst>
          </p:cNvPr>
          <p:cNvSpPr txBox="1"/>
          <p:nvPr/>
        </p:nvSpPr>
        <p:spPr>
          <a:xfrm>
            <a:off x="5881687" y="3073955"/>
            <a:ext cx="2208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Language </a:t>
            </a:r>
            <a:r>
              <a:rPr lang="de-DE" dirty="0" err="1"/>
              <a:t>Workbench</a:t>
            </a:r>
            <a:endParaRPr lang="de-DE" dirty="0"/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1367444C-563F-944A-AE3B-05ACD7000EA6}"/>
              </a:ext>
            </a:extLst>
          </p:cNvPr>
          <p:cNvCxnSpPr>
            <a:cxnSpLocks/>
          </p:cNvCxnSpPr>
          <p:nvPr/>
        </p:nvCxnSpPr>
        <p:spPr>
          <a:xfrm flipH="1">
            <a:off x="3080833" y="3253394"/>
            <a:ext cx="85434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EBB89CD6-B605-2D4F-969A-BD0A53BA8A50}"/>
              </a:ext>
            </a:extLst>
          </p:cNvPr>
          <p:cNvCxnSpPr>
            <a:cxnSpLocks/>
          </p:cNvCxnSpPr>
          <p:nvPr/>
        </p:nvCxnSpPr>
        <p:spPr>
          <a:xfrm flipH="1">
            <a:off x="5027339" y="3281040"/>
            <a:ext cx="85434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695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4B8EF-7BF9-9E49-BE95-819CEC37C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advantages</a:t>
            </a: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2336228-98DF-DA40-BFF3-B8A0C68529A2}"/>
              </a:ext>
            </a:extLst>
          </p:cNvPr>
          <p:cNvSpPr txBox="1"/>
          <p:nvPr/>
        </p:nvSpPr>
        <p:spPr>
          <a:xfrm>
            <a:off x="4979998" y="1859335"/>
            <a:ext cx="4042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DSLs </a:t>
            </a:r>
            <a:r>
              <a:rPr lang="de-DE" sz="3200" dirty="0">
                <a:solidFill>
                  <a:schemeClr val="tx1">
                    <a:lumMod val="50000"/>
                  </a:schemeClr>
                </a:solidFill>
              </a:rPr>
              <a:t>+</a:t>
            </a:r>
            <a:r>
              <a:rPr lang="de-DE" sz="3200" dirty="0"/>
              <a:t> </a:t>
            </a:r>
            <a:r>
              <a:rPr lang="de-DE" sz="3200" dirty="0">
                <a:solidFill>
                  <a:schemeClr val="bg1"/>
                </a:solidFill>
              </a:rPr>
              <a:t>Formal </a:t>
            </a:r>
            <a:r>
              <a:rPr lang="de-DE" sz="3200" dirty="0" err="1">
                <a:solidFill>
                  <a:schemeClr val="bg1"/>
                </a:solidFill>
              </a:rPr>
              <a:t>Methods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DB6DB47-E3AC-6B45-A872-9CBBF12E4262}"/>
              </a:ext>
            </a:extLst>
          </p:cNvPr>
          <p:cNvSpPr txBox="1"/>
          <p:nvPr/>
        </p:nvSpPr>
        <p:spPr>
          <a:xfrm>
            <a:off x="5432973" y="3354796"/>
            <a:ext cx="87936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Utility = Handling </a:t>
            </a:r>
            <a:r>
              <a:rPr lang="de-DE" sz="3200" dirty="0" err="1">
                <a:solidFill>
                  <a:schemeClr val="bg1"/>
                </a:solidFill>
              </a:rPr>
              <a:t>Complexity</a:t>
            </a:r>
            <a:endParaRPr lang="de-DE" sz="3200" dirty="0">
              <a:solidFill>
                <a:schemeClr val="bg1"/>
              </a:solidFill>
            </a:endParaRPr>
          </a:p>
          <a:p>
            <a:r>
              <a:rPr lang="de-DE" sz="3200" dirty="0">
                <a:solidFill>
                  <a:schemeClr val="bg1"/>
                </a:solidFill>
              </a:rPr>
              <a:t>             </a:t>
            </a:r>
            <a:r>
              <a:rPr lang="de-DE" sz="3200" dirty="0" err="1">
                <a:solidFill>
                  <a:schemeClr val="bg1"/>
                </a:solidFill>
              </a:rPr>
              <a:t>with</a:t>
            </a:r>
            <a:r>
              <a:rPr lang="de-DE" sz="3200" dirty="0">
                <a:solidFill>
                  <a:schemeClr val="bg1"/>
                </a:solidFill>
              </a:rPr>
              <a:t> </a:t>
            </a:r>
            <a:r>
              <a:rPr lang="de-DE" sz="3200" dirty="0" err="1">
                <a:solidFill>
                  <a:schemeClr val="bg1"/>
                </a:solidFill>
              </a:rPr>
              <a:t>Confidence</a:t>
            </a:r>
            <a:r>
              <a:rPr lang="de-DE" sz="3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301D35F-76DB-4147-B1EC-CDD661C1F3BD}"/>
              </a:ext>
            </a:extLst>
          </p:cNvPr>
          <p:cNvSpPr txBox="1"/>
          <p:nvPr/>
        </p:nvSpPr>
        <p:spPr>
          <a:xfrm>
            <a:off x="296406" y="2515678"/>
            <a:ext cx="7111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Domain-</a:t>
            </a:r>
            <a:r>
              <a:rPr lang="de-DE" sz="3200" dirty="0" err="1"/>
              <a:t>Specificity</a:t>
            </a:r>
            <a:r>
              <a:rPr lang="de-DE" sz="3200" dirty="0"/>
              <a:t> + </a:t>
            </a:r>
            <a:r>
              <a:rPr lang="de-DE" sz="3200" dirty="0" err="1"/>
              <a:t>Accessibility</a:t>
            </a:r>
            <a:r>
              <a:rPr lang="de-DE" sz="3200" dirty="0"/>
              <a:t> </a:t>
            </a:r>
            <a:r>
              <a:rPr lang="de-DE" sz="3200" dirty="0">
                <a:solidFill>
                  <a:schemeClr val="tx1">
                    <a:lumMod val="50000"/>
                  </a:schemeClr>
                </a:solidFill>
              </a:rPr>
              <a:t>+</a:t>
            </a:r>
            <a:r>
              <a:rPr lang="de-DE" sz="3200" dirty="0"/>
              <a:t> </a:t>
            </a:r>
            <a:r>
              <a:rPr lang="de-DE" sz="3200" dirty="0">
                <a:solidFill>
                  <a:schemeClr val="bg1"/>
                </a:solidFill>
              </a:rPr>
              <a:t>Utility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7CB25AA3-0CA0-704D-A989-52DEE8D98B0D}"/>
              </a:ext>
            </a:extLst>
          </p:cNvPr>
          <p:cNvSpPr txBox="1"/>
          <p:nvPr/>
        </p:nvSpPr>
        <p:spPr>
          <a:xfrm>
            <a:off x="3293570" y="4489099"/>
            <a:ext cx="8793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/>
              <a:t>Accessibility</a:t>
            </a:r>
            <a:r>
              <a:rPr lang="de-DE" sz="3200" dirty="0"/>
              <a:t> = User do not </a:t>
            </a:r>
            <a:r>
              <a:rPr lang="de-DE" sz="3200" dirty="0" err="1"/>
              <a:t>need</a:t>
            </a:r>
            <a:r>
              <a:rPr lang="de-DE" sz="3200" dirty="0"/>
              <a:t> a </a:t>
            </a:r>
            <a:r>
              <a:rPr lang="de-DE" sz="3200" dirty="0" err="1"/>
              <a:t>degree</a:t>
            </a:r>
            <a:r>
              <a:rPr lang="de-DE" sz="3200" dirty="0"/>
              <a:t> in FM.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9E41814-08CC-EE40-A980-C655E92541A7}"/>
              </a:ext>
            </a:extLst>
          </p:cNvPr>
          <p:cNvSpPr txBox="1"/>
          <p:nvPr/>
        </p:nvSpPr>
        <p:spPr>
          <a:xfrm>
            <a:off x="874219" y="5203493"/>
            <a:ext cx="9784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Domain-</a:t>
            </a:r>
            <a:r>
              <a:rPr lang="de-DE" sz="3200" dirty="0" err="1"/>
              <a:t>Specificity</a:t>
            </a:r>
            <a:r>
              <a:rPr lang="de-DE" sz="3200" dirty="0"/>
              <a:t> = </a:t>
            </a:r>
            <a:r>
              <a:rPr lang="de-DE" sz="3200" dirty="0" err="1"/>
              <a:t>Applicable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other</a:t>
            </a:r>
            <a:r>
              <a:rPr lang="de-DE" sz="3200" dirty="0"/>
              <a:t> Domains </a:t>
            </a:r>
            <a:r>
              <a:rPr lang="de-DE" sz="3200" dirty="0" err="1"/>
              <a:t>than</a:t>
            </a:r>
            <a:r>
              <a:rPr lang="de-DE" sz="3200" dirty="0"/>
              <a:t> SE.</a:t>
            </a:r>
          </a:p>
        </p:txBody>
      </p:sp>
    </p:spTree>
    <p:extLst>
      <p:ext uri="{BB962C8B-B14F-4D97-AF65-F5344CB8AC3E}">
        <p14:creationId xmlns:p14="http://schemas.microsoft.com/office/powerpoint/2010/main" val="1962452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02C6A7CF-FA35-A44E-B1CD-574B69CE6181}"/>
              </a:ext>
            </a:extLst>
          </p:cNvPr>
          <p:cNvCxnSpPr/>
          <p:nvPr/>
        </p:nvCxnSpPr>
        <p:spPr>
          <a:xfrm>
            <a:off x="2228847" y="3414709"/>
            <a:ext cx="725805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99405471-E2D8-8E4F-9A74-E44F5DE01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de-DE" dirty="0"/>
              <a:t>Division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labour</a:t>
            </a:r>
            <a:r>
              <a:rPr lang="de-DE" dirty="0"/>
              <a:t> (</a:t>
            </a:r>
            <a:r>
              <a:rPr lang="de-DE" dirty="0" err="1"/>
              <a:t>accessibility</a:t>
            </a:r>
            <a:r>
              <a:rPr lang="de-DE" dirty="0"/>
              <a:t>)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C862A82-B154-CC47-9D11-C2B7D40BD426}"/>
              </a:ext>
            </a:extLst>
          </p:cNvPr>
          <p:cNvSpPr/>
          <p:nvPr/>
        </p:nvSpPr>
        <p:spPr>
          <a:xfrm>
            <a:off x="4737096" y="3143247"/>
            <a:ext cx="2543175" cy="542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DSL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F28D306-9848-2843-84C8-AD59155AF848}"/>
              </a:ext>
            </a:extLst>
          </p:cNvPr>
          <p:cNvSpPr txBox="1"/>
          <p:nvPr/>
        </p:nvSpPr>
        <p:spPr>
          <a:xfrm>
            <a:off x="5667383" y="2128731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User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D12DC34-B1A2-264B-937B-3B0E596420CC}"/>
              </a:ext>
            </a:extLst>
          </p:cNvPr>
          <p:cNvSpPr txBox="1"/>
          <p:nvPr/>
        </p:nvSpPr>
        <p:spPr>
          <a:xfrm>
            <a:off x="7929559" y="4024607"/>
            <a:ext cx="1399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Language</a:t>
            </a:r>
          </a:p>
          <a:p>
            <a:r>
              <a:rPr lang="de-DE" sz="2400" dirty="0"/>
              <a:t>Engineer</a:t>
            </a:r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4573E758-1BB2-4D40-A8EA-23ED0AC5E16F}"/>
              </a:ext>
            </a:extLst>
          </p:cNvPr>
          <p:cNvSpPr/>
          <p:nvPr/>
        </p:nvSpPr>
        <p:spPr>
          <a:xfrm>
            <a:off x="4790277" y="4207040"/>
            <a:ext cx="2436811" cy="574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Semantics</a:t>
            </a:r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DF13C31-C6A5-EC49-BF4C-910BD41E6FD2}"/>
              </a:ext>
            </a:extLst>
          </p:cNvPr>
          <p:cNvSpPr/>
          <p:nvPr/>
        </p:nvSpPr>
        <p:spPr>
          <a:xfrm>
            <a:off x="4790277" y="5389559"/>
            <a:ext cx="2543175" cy="5429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Formal </a:t>
            </a:r>
            <a:r>
              <a:rPr lang="de-DE" dirty="0" err="1"/>
              <a:t>Method</a:t>
            </a:r>
            <a:endParaRPr lang="de-DE" dirty="0"/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855229C5-030E-0344-9B4C-FAD4950E6DBB}"/>
              </a:ext>
            </a:extLst>
          </p:cNvPr>
          <p:cNvCxnSpPr/>
          <p:nvPr/>
        </p:nvCxnSpPr>
        <p:spPr>
          <a:xfrm>
            <a:off x="5667384" y="3811435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F5F1F783-6AAB-DD4B-AD44-BF55D2A4605D}"/>
              </a:ext>
            </a:extLst>
          </p:cNvPr>
          <p:cNvCxnSpPr>
            <a:cxnSpLocks/>
          </p:cNvCxnSpPr>
          <p:nvPr/>
        </p:nvCxnSpPr>
        <p:spPr>
          <a:xfrm flipH="1" flipV="1">
            <a:off x="6310321" y="3818586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56A67E5-A91C-2F4A-A440-2950725518CE}"/>
              </a:ext>
            </a:extLst>
          </p:cNvPr>
          <p:cNvCxnSpPr/>
          <p:nvPr/>
        </p:nvCxnSpPr>
        <p:spPr>
          <a:xfrm>
            <a:off x="5667383" y="4952675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EA381DA0-141E-1D4C-8EC0-85CECC513B66}"/>
              </a:ext>
            </a:extLst>
          </p:cNvPr>
          <p:cNvCxnSpPr>
            <a:cxnSpLocks/>
          </p:cNvCxnSpPr>
          <p:nvPr/>
        </p:nvCxnSpPr>
        <p:spPr>
          <a:xfrm flipH="1" flipV="1">
            <a:off x="6310320" y="4959826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54FB5989-B216-4A49-B0EA-E2931EB8ED6A}"/>
              </a:ext>
            </a:extLst>
          </p:cNvPr>
          <p:cNvCxnSpPr/>
          <p:nvPr/>
        </p:nvCxnSpPr>
        <p:spPr>
          <a:xfrm>
            <a:off x="5667383" y="2633820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25D6E09C-6BF7-B648-AA7C-A339552682DD}"/>
              </a:ext>
            </a:extLst>
          </p:cNvPr>
          <p:cNvCxnSpPr>
            <a:cxnSpLocks/>
          </p:cNvCxnSpPr>
          <p:nvPr/>
        </p:nvCxnSpPr>
        <p:spPr>
          <a:xfrm flipH="1" flipV="1">
            <a:off x="6310320" y="2640971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839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>
            <a:extLst>
              <a:ext uri="{FF2B5EF4-FFF2-40B4-BE49-F238E27FC236}">
                <a16:creationId xmlns:a16="http://schemas.microsoft.com/office/drawing/2014/main" id="{ACE0B308-8D59-0F43-A04A-7E96BB7649EF}"/>
              </a:ext>
            </a:extLst>
          </p:cNvPr>
          <p:cNvSpPr/>
          <p:nvPr/>
        </p:nvSpPr>
        <p:spPr>
          <a:xfrm>
            <a:off x="6505896" y="4567753"/>
            <a:ext cx="3318139" cy="2143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CCE7671-F372-6748-A139-75299A7876F9}"/>
              </a:ext>
            </a:extLst>
          </p:cNvPr>
          <p:cNvSpPr/>
          <p:nvPr/>
        </p:nvSpPr>
        <p:spPr>
          <a:xfrm>
            <a:off x="961477" y="4567754"/>
            <a:ext cx="3318139" cy="2143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7299A2-1930-F944-8123-3C5B937E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de-DE" dirty="0"/>
              <a:t>Formal </a:t>
            </a:r>
            <a:r>
              <a:rPr lang="de-DE" dirty="0" err="1"/>
              <a:t>methods</a:t>
            </a:r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0EE9406-A0C0-444A-8DF9-C73CE29B0197}"/>
              </a:ext>
            </a:extLst>
          </p:cNvPr>
          <p:cNvSpPr txBox="1"/>
          <p:nvPr/>
        </p:nvSpPr>
        <p:spPr>
          <a:xfrm>
            <a:off x="1248437" y="3344825"/>
            <a:ext cx="9192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/>
              <a:t>Def</a:t>
            </a:r>
            <a:r>
              <a:rPr lang="de-DE" sz="2400" dirty="0"/>
              <a:t>: </a:t>
            </a:r>
            <a:r>
              <a:rPr lang="de-DE" sz="2400" dirty="0" err="1"/>
              <a:t>Any</a:t>
            </a:r>
            <a:r>
              <a:rPr lang="de-DE" sz="2400" dirty="0"/>
              <a:t> </a:t>
            </a:r>
            <a:r>
              <a:rPr lang="de-DE" sz="2400" dirty="0" err="1"/>
              <a:t>method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formally</a:t>
            </a:r>
            <a:r>
              <a:rPr lang="de-DE" sz="2400" dirty="0"/>
              <a:t> </a:t>
            </a:r>
            <a:r>
              <a:rPr lang="de-DE" sz="2400" dirty="0" err="1"/>
              <a:t>establish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well-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defined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properties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>
                <a:solidFill>
                  <a:schemeClr val="accent4">
                    <a:lumMod val="75000"/>
                  </a:schemeClr>
                </a:solidFill>
              </a:rPr>
              <a:t>model</a:t>
            </a:r>
            <a:r>
              <a:rPr lang="de-DE" sz="2400" dirty="0"/>
              <a:t>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BFA12C8-B14D-5447-BB43-F26C12C97D86}"/>
              </a:ext>
            </a:extLst>
          </p:cNvPr>
          <p:cNvSpPr txBox="1"/>
          <p:nvPr/>
        </p:nvSpPr>
        <p:spPr>
          <a:xfrm>
            <a:off x="1262288" y="4909803"/>
            <a:ext cx="25969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err="1"/>
              <a:t>Establishing</a:t>
            </a:r>
            <a:endParaRPr lang="de-DE" sz="2400" dirty="0"/>
          </a:p>
          <a:p>
            <a:pPr algn="ctr"/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Absence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of</a:t>
            </a:r>
            <a:endParaRPr lang="de-DE" sz="2400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Dead Features</a:t>
            </a:r>
          </a:p>
          <a:p>
            <a:pPr algn="ctr"/>
            <a:r>
              <a:rPr lang="de-DE" sz="2400" dirty="0"/>
              <a:t>in a </a:t>
            </a:r>
            <a:r>
              <a:rPr lang="de-DE" sz="2400" dirty="0">
                <a:solidFill>
                  <a:schemeClr val="accent4">
                    <a:lumMod val="75000"/>
                  </a:schemeClr>
                </a:solidFill>
              </a:rPr>
              <a:t>Feature Model</a:t>
            </a:r>
            <a:r>
              <a:rPr lang="de-DE" sz="2400" dirty="0"/>
              <a:t>.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18123DF-BC2A-0449-A614-DE2645AD23C4}"/>
              </a:ext>
            </a:extLst>
          </p:cNvPr>
          <p:cNvSpPr txBox="1"/>
          <p:nvPr/>
        </p:nvSpPr>
        <p:spPr>
          <a:xfrm>
            <a:off x="6810044" y="5054227"/>
            <a:ext cx="27098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err="1"/>
              <a:t>Establishing</a:t>
            </a:r>
            <a:endParaRPr lang="de-DE" sz="2400" dirty="0"/>
          </a:p>
          <a:p>
            <a:pPr algn="ctr"/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Deadlock-Freedom</a:t>
            </a:r>
          </a:p>
          <a:p>
            <a:pPr algn="ctr"/>
            <a:r>
              <a:rPr lang="de-DE" sz="2400" dirty="0"/>
              <a:t>in a </a:t>
            </a:r>
            <a:r>
              <a:rPr lang="de-DE" sz="2400" dirty="0">
                <a:solidFill>
                  <a:schemeClr val="accent4">
                    <a:lumMod val="75000"/>
                  </a:schemeClr>
                </a:solidFill>
              </a:rPr>
              <a:t>Business </a:t>
            </a:r>
            <a:r>
              <a:rPr lang="de-DE" sz="2400" dirty="0" err="1">
                <a:solidFill>
                  <a:schemeClr val="accent4">
                    <a:lumMod val="75000"/>
                  </a:schemeClr>
                </a:solidFill>
              </a:rPr>
              <a:t>Process</a:t>
            </a:r>
            <a:r>
              <a:rPr lang="de-DE" sz="2400" dirty="0"/>
              <a:t>.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36AE394-A225-7847-8263-8012C1FA7A7F}"/>
              </a:ext>
            </a:extLst>
          </p:cNvPr>
          <p:cNvSpPr/>
          <p:nvPr/>
        </p:nvSpPr>
        <p:spPr>
          <a:xfrm>
            <a:off x="4644530" y="1015787"/>
            <a:ext cx="7040870" cy="2143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27CB055-8C22-FA41-8D78-5154B22F5024}"/>
              </a:ext>
            </a:extLst>
          </p:cNvPr>
          <p:cNvSpPr txBox="1"/>
          <p:nvPr/>
        </p:nvSpPr>
        <p:spPr>
          <a:xfrm>
            <a:off x="5311454" y="1774546"/>
            <a:ext cx="5253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err="1"/>
              <a:t>Def</a:t>
            </a:r>
            <a:r>
              <a:rPr lang="de-DE" sz="2400" dirty="0"/>
              <a:t>: </a:t>
            </a:r>
            <a:r>
              <a:rPr lang="de-DE" sz="2400" dirty="0" err="1"/>
              <a:t>Any</a:t>
            </a:r>
            <a:r>
              <a:rPr lang="de-DE" sz="2400" dirty="0"/>
              <a:t> </a:t>
            </a:r>
            <a:r>
              <a:rPr lang="de-DE" sz="2400" dirty="0" err="1"/>
              <a:t>method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formally</a:t>
            </a:r>
            <a:r>
              <a:rPr lang="de-DE" sz="2400" dirty="0"/>
              <a:t> </a:t>
            </a:r>
            <a:r>
              <a:rPr lang="de-DE" sz="2400" dirty="0" err="1"/>
              <a:t>establish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endParaRPr lang="de-DE" sz="2400" dirty="0"/>
          </a:p>
          <a:p>
            <a:pPr algn="ctr"/>
            <a:r>
              <a:rPr lang="de-DE" sz="2400" dirty="0"/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correctness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>
                <a:solidFill>
                  <a:schemeClr val="accent4">
                    <a:lumMod val="75000"/>
                  </a:schemeClr>
                </a:solidFill>
              </a:rPr>
              <a:t>program</a:t>
            </a:r>
            <a:r>
              <a:rPr lang="de-DE" sz="2400" dirty="0"/>
              <a:t>.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6F93240C-D935-624C-8383-85B680049898}"/>
              </a:ext>
            </a:extLst>
          </p:cNvPr>
          <p:cNvCxnSpPr>
            <a:stCxn id="3" idx="2"/>
            <a:endCxn id="17" idx="0"/>
          </p:cNvCxnSpPr>
          <p:nvPr/>
        </p:nvCxnSpPr>
        <p:spPr>
          <a:xfrm flipH="1">
            <a:off x="5844535" y="2605543"/>
            <a:ext cx="2093825" cy="73928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7F607CD8-37A9-BF43-9C55-B2128D0C6A44}"/>
              </a:ext>
            </a:extLst>
          </p:cNvPr>
          <p:cNvSpPr txBox="1"/>
          <p:nvPr/>
        </p:nvSpPr>
        <p:spPr>
          <a:xfrm>
            <a:off x="7128572" y="2766706"/>
            <a:ext cx="1158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generalize</a:t>
            </a:r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C6FF49F-B204-CF44-BCB4-8D7265ECFA6B}"/>
              </a:ext>
            </a:extLst>
          </p:cNvPr>
          <p:cNvSpPr txBox="1"/>
          <p:nvPr/>
        </p:nvSpPr>
        <p:spPr>
          <a:xfrm>
            <a:off x="6505896" y="535521"/>
            <a:ext cx="2806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Software Engineering</a:t>
            </a:r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370B9B99-7464-1B44-9CD2-4438CC0DFDBF}"/>
              </a:ext>
            </a:extLst>
          </p:cNvPr>
          <p:cNvCxnSpPr>
            <a:cxnSpLocks/>
          </p:cNvCxnSpPr>
          <p:nvPr/>
        </p:nvCxnSpPr>
        <p:spPr>
          <a:xfrm>
            <a:off x="6505897" y="3806490"/>
            <a:ext cx="866453" cy="12477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B56F7F27-BD72-3548-A51E-759DD2928BB8}"/>
              </a:ext>
            </a:extLst>
          </p:cNvPr>
          <p:cNvCxnSpPr>
            <a:cxnSpLocks/>
          </p:cNvCxnSpPr>
          <p:nvPr/>
        </p:nvCxnSpPr>
        <p:spPr>
          <a:xfrm flipH="1">
            <a:off x="3413347" y="3917671"/>
            <a:ext cx="1050609" cy="14972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A4B6051B-AB1B-564D-8B32-D94DE1922117}"/>
              </a:ext>
            </a:extLst>
          </p:cNvPr>
          <p:cNvSpPr txBox="1"/>
          <p:nvPr/>
        </p:nvSpPr>
        <p:spPr>
          <a:xfrm>
            <a:off x="7003378" y="3962721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specialize</a:t>
            </a:r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CB8E40BB-46EE-5343-838E-E68D72D72FEE}"/>
              </a:ext>
            </a:extLst>
          </p:cNvPr>
          <p:cNvSpPr txBox="1"/>
          <p:nvPr/>
        </p:nvSpPr>
        <p:spPr>
          <a:xfrm>
            <a:off x="2927789" y="4184781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specialize</a:t>
            </a:r>
            <a:endParaRPr lang="de-DE" dirty="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DD4DF1C2-2DE1-C44C-BB6F-045352D16D70}"/>
              </a:ext>
            </a:extLst>
          </p:cNvPr>
          <p:cNvSpPr txBox="1"/>
          <p:nvPr/>
        </p:nvSpPr>
        <p:spPr>
          <a:xfrm>
            <a:off x="227461" y="4410111"/>
            <a:ext cx="1468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/>
              <a:t>Variability</a:t>
            </a:r>
            <a:endParaRPr lang="de-DE" sz="2400" dirty="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F17DF59B-672C-9746-9575-7D7C8C0E0F37}"/>
              </a:ext>
            </a:extLst>
          </p:cNvPr>
          <p:cNvSpPr txBox="1"/>
          <p:nvPr/>
        </p:nvSpPr>
        <p:spPr>
          <a:xfrm>
            <a:off x="9824034" y="5666515"/>
            <a:ext cx="13388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Business</a:t>
            </a:r>
          </a:p>
          <a:p>
            <a:r>
              <a:rPr lang="de-DE" sz="2400" dirty="0" err="1"/>
              <a:t>Process</a:t>
            </a:r>
            <a:endParaRPr lang="de-DE" sz="2400" dirty="0"/>
          </a:p>
          <a:p>
            <a:r>
              <a:rPr lang="de-DE" sz="2400" dirty="0"/>
              <a:t>Modeling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019C9F5-E3EF-8945-8DF1-D412CB6FED0E}"/>
              </a:ext>
            </a:extLst>
          </p:cNvPr>
          <p:cNvSpPr txBox="1"/>
          <p:nvPr/>
        </p:nvSpPr>
        <p:spPr>
          <a:xfrm>
            <a:off x="1626735" y="1549911"/>
            <a:ext cx="2573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&amp; Domain-</a:t>
            </a:r>
            <a:r>
              <a:rPr lang="de-DE" dirty="0" err="1"/>
              <a:t>Specificity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811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9B8FF-77FF-0F42-B2D4-E35A983A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Tooling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68EBF8B-63BE-B645-8221-9E7A13113A5F}"/>
              </a:ext>
            </a:extLst>
          </p:cNvPr>
          <p:cNvSpPr txBox="1"/>
          <p:nvPr/>
        </p:nvSpPr>
        <p:spPr>
          <a:xfrm>
            <a:off x="1889126" y="3686175"/>
            <a:ext cx="1057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Goal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9956CA-844F-DD43-98D8-18745E815BF7}"/>
              </a:ext>
            </a:extLst>
          </p:cNvPr>
          <p:cNvCxnSpPr>
            <a:cxnSpLocks/>
          </p:cNvCxnSpPr>
          <p:nvPr/>
        </p:nvCxnSpPr>
        <p:spPr>
          <a:xfrm flipH="1">
            <a:off x="3246438" y="3978562"/>
            <a:ext cx="657225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A192A84C-2527-FC4B-BE14-C17194397F44}"/>
              </a:ext>
            </a:extLst>
          </p:cNvPr>
          <p:cNvSpPr txBox="1"/>
          <p:nvPr/>
        </p:nvSpPr>
        <p:spPr>
          <a:xfrm>
            <a:off x="4246563" y="3686175"/>
            <a:ext cx="904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Tool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2C48038-4A5B-1D43-8F6F-94BB66F4DA8C}"/>
              </a:ext>
            </a:extLst>
          </p:cNvPr>
          <p:cNvSpPr txBox="1"/>
          <p:nvPr/>
        </p:nvSpPr>
        <p:spPr>
          <a:xfrm>
            <a:off x="3369072" y="3429000"/>
            <a:ext cx="835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use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45180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DC2841-BACF-CC4E-B252-E8884BC70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de-DE" dirty="0" err="1"/>
              <a:t>architecture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65FA5F0-53FC-4644-833A-17461BB4D079}"/>
              </a:ext>
            </a:extLst>
          </p:cNvPr>
          <p:cNvSpPr/>
          <p:nvPr/>
        </p:nvSpPr>
        <p:spPr>
          <a:xfrm>
            <a:off x="1085845" y="2271713"/>
            <a:ext cx="1357313" cy="38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DSL1</a:t>
            </a:r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CB6A16F0-9029-D644-BCCB-661644C45429}"/>
              </a:ext>
            </a:extLst>
          </p:cNvPr>
          <p:cNvSpPr/>
          <p:nvPr/>
        </p:nvSpPr>
        <p:spPr>
          <a:xfrm>
            <a:off x="1085845" y="3014663"/>
            <a:ext cx="1357313" cy="414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Semantics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5ED9BD0-0B82-B44A-89E4-D83CE1B6E919}"/>
              </a:ext>
            </a:extLst>
          </p:cNvPr>
          <p:cNvSpPr/>
          <p:nvPr/>
        </p:nvSpPr>
        <p:spPr>
          <a:xfrm>
            <a:off x="1085844" y="4543432"/>
            <a:ext cx="1357313" cy="3857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SMT Solver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92A693E-173B-1D49-B436-A0881C9FB608}"/>
              </a:ext>
            </a:extLst>
          </p:cNvPr>
          <p:cNvSpPr/>
          <p:nvPr/>
        </p:nvSpPr>
        <p:spPr>
          <a:xfrm>
            <a:off x="3007513" y="4564862"/>
            <a:ext cx="1357313" cy="67151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Model </a:t>
            </a:r>
            <a:r>
              <a:rPr lang="de-DE" dirty="0" err="1"/>
              <a:t>Checler</a:t>
            </a: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CA7B44B-2B05-494D-8E54-1818C0842A83}"/>
              </a:ext>
            </a:extLst>
          </p:cNvPr>
          <p:cNvSpPr/>
          <p:nvPr/>
        </p:nvSpPr>
        <p:spPr>
          <a:xfrm>
            <a:off x="942969" y="3800476"/>
            <a:ext cx="1643064" cy="38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FM Integration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A3D28D4-7450-FD48-BF26-500E715F9F30}"/>
              </a:ext>
            </a:extLst>
          </p:cNvPr>
          <p:cNvSpPr/>
          <p:nvPr/>
        </p:nvSpPr>
        <p:spPr>
          <a:xfrm>
            <a:off x="3007513" y="2264562"/>
            <a:ext cx="1357313" cy="38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DSL2</a:t>
            </a:r>
          </a:p>
        </p:txBody>
      </p:sp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7AEE48DD-23C9-BE4F-BBB0-B43F5BBC138E}"/>
              </a:ext>
            </a:extLst>
          </p:cNvPr>
          <p:cNvSpPr/>
          <p:nvPr/>
        </p:nvSpPr>
        <p:spPr>
          <a:xfrm>
            <a:off x="3007513" y="3007512"/>
            <a:ext cx="1357313" cy="414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Semantics</a:t>
            </a:r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82378835-BAAD-0C4F-B152-C19384C05807}"/>
              </a:ext>
            </a:extLst>
          </p:cNvPr>
          <p:cNvSpPr/>
          <p:nvPr/>
        </p:nvSpPr>
        <p:spPr>
          <a:xfrm>
            <a:off x="2864637" y="3793325"/>
            <a:ext cx="1643064" cy="38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FM Integration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2D52967-D20B-AE45-BE79-F0FB48036050}"/>
              </a:ext>
            </a:extLst>
          </p:cNvPr>
          <p:cNvSpPr/>
          <p:nvPr/>
        </p:nvSpPr>
        <p:spPr>
          <a:xfrm>
            <a:off x="5072056" y="2271713"/>
            <a:ext cx="1357313" cy="38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DSL3</a:t>
            </a:r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A556CDB8-F623-6942-AECB-E158006D4165}"/>
              </a:ext>
            </a:extLst>
          </p:cNvPr>
          <p:cNvSpPr/>
          <p:nvPr/>
        </p:nvSpPr>
        <p:spPr>
          <a:xfrm>
            <a:off x="5072056" y="3014663"/>
            <a:ext cx="1357313" cy="414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Semantics</a:t>
            </a:r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C3F5F629-9A78-C849-886A-696919499326}"/>
              </a:ext>
            </a:extLst>
          </p:cNvPr>
          <p:cNvSpPr/>
          <p:nvPr/>
        </p:nvSpPr>
        <p:spPr>
          <a:xfrm>
            <a:off x="5072055" y="4543432"/>
            <a:ext cx="1357313" cy="3857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SMT Solver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D4DB9FD-7108-BC47-848C-89E59AB6B614}"/>
              </a:ext>
            </a:extLst>
          </p:cNvPr>
          <p:cNvSpPr/>
          <p:nvPr/>
        </p:nvSpPr>
        <p:spPr>
          <a:xfrm>
            <a:off x="4929180" y="3800476"/>
            <a:ext cx="1643064" cy="38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FM Integration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9661F23-3A5A-CC4D-B8ED-DA7F188FF71E}"/>
              </a:ext>
            </a:extLst>
          </p:cNvPr>
          <p:cNvSpPr/>
          <p:nvPr/>
        </p:nvSpPr>
        <p:spPr>
          <a:xfrm>
            <a:off x="7279473" y="4600589"/>
            <a:ext cx="1357313" cy="92867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Probabilistic</a:t>
            </a:r>
            <a:endParaRPr lang="de-DE" dirty="0"/>
          </a:p>
          <a:p>
            <a:pPr algn="ctr"/>
            <a:r>
              <a:rPr lang="de-DE" dirty="0"/>
              <a:t>Model </a:t>
            </a:r>
            <a:r>
              <a:rPr lang="de-DE" dirty="0" err="1"/>
              <a:t>Checler</a:t>
            </a:r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56DAEED-D2A8-174F-82C2-A7B2354D2DB1}"/>
              </a:ext>
            </a:extLst>
          </p:cNvPr>
          <p:cNvSpPr/>
          <p:nvPr/>
        </p:nvSpPr>
        <p:spPr>
          <a:xfrm>
            <a:off x="7279473" y="2271713"/>
            <a:ext cx="1357313" cy="38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DSL4</a:t>
            </a:r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56FBB573-AD0E-D44B-AF08-A07EB26E1CC8}"/>
              </a:ext>
            </a:extLst>
          </p:cNvPr>
          <p:cNvSpPr/>
          <p:nvPr/>
        </p:nvSpPr>
        <p:spPr>
          <a:xfrm>
            <a:off x="7279473" y="3014663"/>
            <a:ext cx="1357313" cy="414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Semantics</a:t>
            </a:r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AA02C62E-0803-F044-8D92-F5FEABDCBF76}"/>
              </a:ext>
            </a:extLst>
          </p:cNvPr>
          <p:cNvSpPr/>
          <p:nvPr/>
        </p:nvSpPr>
        <p:spPr>
          <a:xfrm>
            <a:off x="7136597" y="3800476"/>
            <a:ext cx="1643064" cy="38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FM Integration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C6CE3C1E-B75A-B54B-A130-3752C0920077}"/>
              </a:ext>
            </a:extLst>
          </p:cNvPr>
          <p:cNvCxnSpPr/>
          <p:nvPr/>
        </p:nvCxnSpPr>
        <p:spPr>
          <a:xfrm>
            <a:off x="1414458" y="2657475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E4DC3578-E644-2B46-B97F-2411721212BC}"/>
              </a:ext>
            </a:extLst>
          </p:cNvPr>
          <p:cNvCxnSpPr>
            <a:cxnSpLocks/>
          </p:cNvCxnSpPr>
          <p:nvPr/>
        </p:nvCxnSpPr>
        <p:spPr>
          <a:xfrm flipH="1" flipV="1">
            <a:off x="2057395" y="2664626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619548A7-8103-B548-A63E-8EEFD763B157}"/>
              </a:ext>
            </a:extLst>
          </p:cNvPr>
          <p:cNvCxnSpPr/>
          <p:nvPr/>
        </p:nvCxnSpPr>
        <p:spPr>
          <a:xfrm>
            <a:off x="1409690" y="3452817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101B808A-9EBA-BB48-A078-DE0DEA1FA087}"/>
              </a:ext>
            </a:extLst>
          </p:cNvPr>
          <p:cNvCxnSpPr>
            <a:cxnSpLocks/>
          </p:cNvCxnSpPr>
          <p:nvPr/>
        </p:nvCxnSpPr>
        <p:spPr>
          <a:xfrm flipH="1" flipV="1">
            <a:off x="2052627" y="3459968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8ABD27FA-BCD9-0145-A3C7-D06B7BF61772}"/>
              </a:ext>
            </a:extLst>
          </p:cNvPr>
          <p:cNvCxnSpPr/>
          <p:nvPr/>
        </p:nvCxnSpPr>
        <p:spPr>
          <a:xfrm>
            <a:off x="1409690" y="4195767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1F073EDC-1E9B-BC47-BE97-556BEDCA4F6B}"/>
              </a:ext>
            </a:extLst>
          </p:cNvPr>
          <p:cNvCxnSpPr>
            <a:cxnSpLocks/>
          </p:cNvCxnSpPr>
          <p:nvPr/>
        </p:nvCxnSpPr>
        <p:spPr>
          <a:xfrm flipH="1" flipV="1">
            <a:off x="2052627" y="4202918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1F9AFF51-3064-B047-A322-F118B5E240C2}"/>
              </a:ext>
            </a:extLst>
          </p:cNvPr>
          <p:cNvCxnSpPr/>
          <p:nvPr/>
        </p:nvCxnSpPr>
        <p:spPr>
          <a:xfrm>
            <a:off x="3395674" y="2638419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BAC31B83-4B72-9B44-AFC4-27FF1824EC59}"/>
              </a:ext>
            </a:extLst>
          </p:cNvPr>
          <p:cNvCxnSpPr>
            <a:cxnSpLocks/>
          </p:cNvCxnSpPr>
          <p:nvPr/>
        </p:nvCxnSpPr>
        <p:spPr>
          <a:xfrm flipH="1" flipV="1">
            <a:off x="4038611" y="2645570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20AAD38D-92F4-2248-ABF8-28487958C487}"/>
              </a:ext>
            </a:extLst>
          </p:cNvPr>
          <p:cNvCxnSpPr/>
          <p:nvPr/>
        </p:nvCxnSpPr>
        <p:spPr>
          <a:xfrm>
            <a:off x="3390906" y="3433761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7A063330-47AA-D649-A6F3-42D19F1C95AA}"/>
              </a:ext>
            </a:extLst>
          </p:cNvPr>
          <p:cNvCxnSpPr>
            <a:cxnSpLocks/>
          </p:cNvCxnSpPr>
          <p:nvPr/>
        </p:nvCxnSpPr>
        <p:spPr>
          <a:xfrm flipH="1" flipV="1">
            <a:off x="4033843" y="3440912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6F0342A4-863D-A948-81DA-C8B6D97EE13B}"/>
              </a:ext>
            </a:extLst>
          </p:cNvPr>
          <p:cNvCxnSpPr/>
          <p:nvPr/>
        </p:nvCxnSpPr>
        <p:spPr>
          <a:xfrm>
            <a:off x="3390906" y="4176711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B027F761-444B-0547-BAEE-2FB729DBCFDD}"/>
              </a:ext>
            </a:extLst>
          </p:cNvPr>
          <p:cNvCxnSpPr>
            <a:cxnSpLocks/>
          </p:cNvCxnSpPr>
          <p:nvPr/>
        </p:nvCxnSpPr>
        <p:spPr>
          <a:xfrm flipH="1" flipV="1">
            <a:off x="4033843" y="4183862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5ACBA456-40AF-6741-B54F-1B1DB9502ABC}"/>
              </a:ext>
            </a:extLst>
          </p:cNvPr>
          <p:cNvCxnSpPr/>
          <p:nvPr/>
        </p:nvCxnSpPr>
        <p:spPr>
          <a:xfrm>
            <a:off x="5448318" y="2633651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145993CB-1EDD-4F4F-8A16-1EE7AB9D2B83}"/>
              </a:ext>
            </a:extLst>
          </p:cNvPr>
          <p:cNvCxnSpPr>
            <a:cxnSpLocks/>
          </p:cNvCxnSpPr>
          <p:nvPr/>
        </p:nvCxnSpPr>
        <p:spPr>
          <a:xfrm flipH="1" flipV="1">
            <a:off x="6091255" y="2640802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6617B189-BF02-5843-957A-F172D4989226}"/>
              </a:ext>
            </a:extLst>
          </p:cNvPr>
          <p:cNvCxnSpPr/>
          <p:nvPr/>
        </p:nvCxnSpPr>
        <p:spPr>
          <a:xfrm>
            <a:off x="5443550" y="3428993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0DD9D6B6-11B4-D348-9C53-231951B598EB}"/>
              </a:ext>
            </a:extLst>
          </p:cNvPr>
          <p:cNvCxnSpPr>
            <a:cxnSpLocks/>
          </p:cNvCxnSpPr>
          <p:nvPr/>
        </p:nvCxnSpPr>
        <p:spPr>
          <a:xfrm flipH="1" flipV="1">
            <a:off x="6086487" y="3436144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BDA59176-3E27-C74D-A80D-88BDFBB7A3A0}"/>
              </a:ext>
            </a:extLst>
          </p:cNvPr>
          <p:cNvCxnSpPr/>
          <p:nvPr/>
        </p:nvCxnSpPr>
        <p:spPr>
          <a:xfrm>
            <a:off x="5443550" y="4171943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5755FBD2-B91A-AD4F-8AAF-0C02963E4908}"/>
              </a:ext>
            </a:extLst>
          </p:cNvPr>
          <p:cNvCxnSpPr>
            <a:cxnSpLocks/>
          </p:cNvCxnSpPr>
          <p:nvPr/>
        </p:nvCxnSpPr>
        <p:spPr>
          <a:xfrm flipH="1" flipV="1">
            <a:off x="6086487" y="4179094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AE946DF1-ED8A-A045-9510-0ADE32D073A3}"/>
              </a:ext>
            </a:extLst>
          </p:cNvPr>
          <p:cNvCxnSpPr/>
          <p:nvPr/>
        </p:nvCxnSpPr>
        <p:spPr>
          <a:xfrm>
            <a:off x="7643841" y="2643171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ABFF29BF-BB70-8547-B45A-07F32902627A}"/>
              </a:ext>
            </a:extLst>
          </p:cNvPr>
          <p:cNvCxnSpPr>
            <a:cxnSpLocks/>
          </p:cNvCxnSpPr>
          <p:nvPr/>
        </p:nvCxnSpPr>
        <p:spPr>
          <a:xfrm flipH="1" flipV="1">
            <a:off x="8286778" y="2650322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82554231-6647-F142-BFFF-4EEB6D60DA99}"/>
              </a:ext>
            </a:extLst>
          </p:cNvPr>
          <p:cNvCxnSpPr/>
          <p:nvPr/>
        </p:nvCxnSpPr>
        <p:spPr>
          <a:xfrm>
            <a:off x="7639073" y="3438513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DBA56019-35F4-ED46-9550-34A5A6730788}"/>
              </a:ext>
            </a:extLst>
          </p:cNvPr>
          <p:cNvCxnSpPr>
            <a:cxnSpLocks/>
          </p:cNvCxnSpPr>
          <p:nvPr/>
        </p:nvCxnSpPr>
        <p:spPr>
          <a:xfrm flipH="1" flipV="1">
            <a:off x="8282010" y="3445664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>
            <a:extLst>
              <a:ext uri="{FF2B5EF4-FFF2-40B4-BE49-F238E27FC236}">
                <a16:creationId xmlns:a16="http://schemas.microsoft.com/office/drawing/2014/main" id="{D51BB00E-7E8E-1342-90DC-26F54798E2A9}"/>
              </a:ext>
            </a:extLst>
          </p:cNvPr>
          <p:cNvCxnSpPr/>
          <p:nvPr/>
        </p:nvCxnSpPr>
        <p:spPr>
          <a:xfrm>
            <a:off x="7639073" y="4181463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E899E38F-A6A2-4143-8F4D-A907BCD0EFEB}"/>
              </a:ext>
            </a:extLst>
          </p:cNvPr>
          <p:cNvCxnSpPr>
            <a:cxnSpLocks/>
          </p:cNvCxnSpPr>
          <p:nvPr/>
        </p:nvCxnSpPr>
        <p:spPr>
          <a:xfrm flipH="1" flipV="1">
            <a:off x="8282010" y="4188614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531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DC2841-BACF-CC4E-B252-E8884BC70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de-DE" dirty="0" err="1"/>
              <a:t>architecture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92A693E-173B-1D49-B436-A0881C9FB608}"/>
              </a:ext>
            </a:extLst>
          </p:cNvPr>
          <p:cNvSpPr/>
          <p:nvPr/>
        </p:nvSpPr>
        <p:spPr>
          <a:xfrm>
            <a:off x="2589590" y="4936329"/>
            <a:ext cx="1357313" cy="67151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Model </a:t>
            </a:r>
            <a:r>
              <a:rPr lang="de-DE" dirty="0" err="1"/>
              <a:t>Checler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2D52967-D20B-AE45-BE79-F0FB48036050}"/>
              </a:ext>
            </a:extLst>
          </p:cNvPr>
          <p:cNvSpPr/>
          <p:nvPr/>
        </p:nvSpPr>
        <p:spPr>
          <a:xfrm>
            <a:off x="4243376" y="2600327"/>
            <a:ext cx="1357313" cy="38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DSLs</a:t>
            </a:r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A556CDB8-F623-6942-AECB-E158006D4165}"/>
              </a:ext>
            </a:extLst>
          </p:cNvPr>
          <p:cNvSpPr/>
          <p:nvPr/>
        </p:nvSpPr>
        <p:spPr>
          <a:xfrm>
            <a:off x="4229088" y="3386141"/>
            <a:ext cx="1357313" cy="414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Semantics</a:t>
            </a:r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C3F5F629-9A78-C849-886A-696919499326}"/>
              </a:ext>
            </a:extLst>
          </p:cNvPr>
          <p:cNvSpPr/>
          <p:nvPr/>
        </p:nvSpPr>
        <p:spPr>
          <a:xfrm>
            <a:off x="4229087" y="4914910"/>
            <a:ext cx="1357313" cy="3857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SMT Solver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D4DB9FD-7108-BC47-848C-89E59AB6B614}"/>
              </a:ext>
            </a:extLst>
          </p:cNvPr>
          <p:cNvSpPr/>
          <p:nvPr/>
        </p:nvSpPr>
        <p:spPr>
          <a:xfrm>
            <a:off x="4086212" y="4171954"/>
            <a:ext cx="1643064" cy="38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FM Integration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9661F23-3A5A-CC4D-B8ED-DA7F188FF71E}"/>
              </a:ext>
            </a:extLst>
          </p:cNvPr>
          <p:cNvSpPr/>
          <p:nvPr/>
        </p:nvSpPr>
        <p:spPr>
          <a:xfrm>
            <a:off x="5779284" y="4936329"/>
            <a:ext cx="1357313" cy="92867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Probabilistic</a:t>
            </a:r>
            <a:endParaRPr lang="de-DE" dirty="0"/>
          </a:p>
          <a:p>
            <a:pPr algn="ctr"/>
            <a:r>
              <a:rPr lang="de-DE" dirty="0"/>
              <a:t>Model </a:t>
            </a:r>
            <a:r>
              <a:rPr lang="de-DE" dirty="0" err="1"/>
              <a:t>Checler</a:t>
            </a:r>
            <a:endParaRPr lang="de-DE" dirty="0"/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5ACBA456-40AF-6741-B54F-1B1DB9502ABC}"/>
              </a:ext>
            </a:extLst>
          </p:cNvPr>
          <p:cNvCxnSpPr/>
          <p:nvPr/>
        </p:nvCxnSpPr>
        <p:spPr>
          <a:xfrm>
            <a:off x="4605350" y="3005129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145993CB-1EDD-4F4F-8A16-1EE7AB9D2B83}"/>
              </a:ext>
            </a:extLst>
          </p:cNvPr>
          <p:cNvCxnSpPr>
            <a:cxnSpLocks/>
          </p:cNvCxnSpPr>
          <p:nvPr/>
        </p:nvCxnSpPr>
        <p:spPr>
          <a:xfrm flipH="1" flipV="1">
            <a:off x="5248287" y="3012280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6617B189-BF02-5843-957A-F172D4989226}"/>
              </a:ext>
            </a:extLst>
          </p:cNvPr>
          <p:cNvCxnSpPr/>
          <p:nvPr/>
        </p:nvCxnSpPr>
        <p:spPr>
          <a:xfrm>
            <a:off x="4600582" y="3800471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0DD9D6B6-11B4-D348-9C53-231951B598EB}"/>
              </a:ext>
            </a:extLst>
          </p:cNvPr>
          <p:cNvCxnSpPr>
            <a:cxnSpLocks/>
          </p:cNvCxnSpPr>
          <p:nvPr/>
        </p:nvCxnSpPr>
        <p:spPr>
          <a:xfrm flipH="1" flipV="1">
            <a:off x="5243519" y="3807622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BDA59176-3E27-C74D-A80D-88BDFBB7A3A0}"/>
              </a:ext>
            </a:extLst>
          </p:cNvPr>
          <p:cNvCxnSpPr/>
          <p:nvPr/>
        </p:nvCxnSpPr>
        <p:spPr>
          <a:xfrm>
            <a:off x="4600582" y="4543421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5755FBD2-B91A-AD4F-8AAF-0C02963E4908}"/>
              </a:ext>
            </a:extLst>
          </p:cNvPr>
          <p:cNvCxnSpPr>
            <a:cxnSpLocks/>
          </p:cNvCxnSpPr>
          <p:nvPr/>
        </p:nvCxnSpPr>
        <p:spPr>
          <a:xfrm flipH="1" flipV="1">
            <a:off x="5243519" y="4550572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BA5D049B-8587-9A45-A0A1-9F8BF3B6C96D}"/>
              </a:ext>
            </a:extLst>
          </p:cNvPr>
          <p:cNvCxnSpPr>
            <a:cxnSpLocks/>
          </p:cNvCxnSpPr>
          <p:nvPr/>
        </p:nvCxnSpPr>
        <p:spPr>
          <a:xfrm flipH="1">
            <a:off x="3581102" y="4543421"/>
            <a:ext cx="48726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8EEF884C-196C-0441-86E5-A8EF8EFAED48}"/>
              </a:ext>
            </a:extLst>
          </p:cNvPr>
          <p:cNvCxnSpPr>
            <a:cxnSpLocks/>
          </p:cNvCxnSpPr>
          <p:nvPr/>
        </p:nvCxnSpPr>
        <p:spPr>
          <a:xfrm>
            <a:off x="5586400" y="4557716"/>
            <a:ext cx="489357" cy="35600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E9C4BE14-C06F-C44B-B2CE-19449B6104A6}"/>
              </a:ext>
            </a:extLst>
          </p:cNvPr>
          <p:cNvCxnSpPr>
            <a:cxnSpLocks/>
          </p:cNvCxnSpPr>
          <p:nvPr/>
        </p:nvCxnSpPr>
        <p:spPr>
          <a:xfrm flipV="1">
            <a:off x="3897938" y="4579162"/>
            <a:ext cx="408479" cy="35716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7ED44621-D8E4-EF44-A519-C4BC98F9128B}"/>
              </a:ext>
            </a:extLst>
          </p:cNvPr>
          <p:cNvCxnSpPr>
            <a:cxnSpLocks/>
          </p:cNvCxnSpPr>
          <p:nvPr/>
        </p:nvCxnSpPr>
        <p:spPr>
          <a:xfrm flipH="1" flipV="1">
            <a:off x="5779284" y="4486284"/>
            <a:ext cx="528666" cy="40717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>
            <a:extLst>
              <a:ext uri="{FF2B5EF4-FFF2-40B4-BE49-F238E27FC236}">
                <a16:creationId xmlns:a16="http://schemas.microsoft.com/office/drawing/2014/main" id="{44B98F70-FF76-204D-8EA8-56F99C69D3BE}"/>
              </a:ext>
            </a:extLst>
          </p:cNvPr>
          <p:cNvSpPr txBox="1"/>
          <p:nvPr/>
        </p:nvSpPr>
        <p:spPr>
          <a:xfrm>
            <a:off x="4614358" y="173847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User</a:t>
            </a:r>
          </a:p>
        </p:txBody>
      </p: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5667C2F8-519E-B84B-9054-527686319CD4}"/>
              </a:ext>
            </a:extLst>
          </p:cNvPr>
          <p:cNvCxnSpPr/>
          <p:nvPr/>
        </p:nvCxnSpPr>
        <p:spPr>
          <a:xfrm>
            <a:off x="4600582" y="2216558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6033DA8A-E7D6-5C4D-B315-3A00FB81AF5F}"/>
              </a:ext>
            </a:extLst>
          </p:cNvPr>
          <p:cNvCxnSpPr>
            <a:cxnSpLocks/>
          </p:cNvCxnSpPr>
          <p:nvPr/>
        </p:nvCxnSpPr>
        <p:spPr>
          <a:xfrm flipH="1" flipV="1">
            <a:off x="5243519" y="2223709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16226362-FA4E-8646-A64D-A9883875E943}"/>
              </a:ext>
            </a:extLst>
          </p:cNvPr>
          <p:cNvSpPr txBox="1"/>
          <p:nvPr/>
        </p:nvSpPr>
        <p:spPr>
          <a:xfrm>
            <a:off x="6600825" y="2216558"/>
            <a:ext cx="32746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Reduce</a:t>
            </a:r>
            <a:r>
              <a:rPr lang="de-DE" dirty="0"/>
              <a:t> Redundant </a:t>
            </a:r>
            <a:r>
              <a:rPr lang="de-DE" dirty="0" err="1"/>
              <a:t>Effort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Provide</a:t>
            </a:r>
            <a:r>
              <a:rPr lang="de-DE" dirty="0"/>
              <a:t> Common Infrastructure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Expression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Simplify</a:t>
            </a:r>
            <a:r>
              <a:rPr lang="de-DE" dirty="0"/>
              <a:t> Integration </a:t>
            </a:r>
            <a:r>
              <a:rPr lang="de-DE" dirty="0" err="1"/>
              <a:t>of</a:t>
            </a:r>
            <a:r>
              <a:rPr lang="de-DE" dirty="0"/>
              <a:t> FM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Foster Adoption</a:t>
            </a:r>
          </a:p>
        </p:txBody>
      </p:sp>
    </p:spTree>
    <p:extLst>
      <p:ext uri="{BB962C8B-B14F-4D97-AF65-F5344CB8AC3E}">
        <p14:creationId xmlns:p14="http://schemas.microsoft.com/office/powerpoint/2010/main" val="680228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DC2841-BACF-CC4E-B252-E8884BC70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de-DE" dirty="0" err="1"/>
              <a:t>architecture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92A693E-173B-1D49-B436-A0881C9FB608}"/>
              </a:ext>
            </a:extLst>
          </p:cNvPr>
          <p:cNvSpPr/>
          <p:nvPr/>
        </p:nvSpPr>
        <p:spPr>
          <a:xfrm>
            <a:off x="2589590" y="4936329"/>
            <a:ext cx="1357313" cy="67151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Model </a:t>
            </a:r>
            <a:r>
              <a:rPr lang="de-DE" dirty="0" err="1"/>
              <a:t>Checler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2D52967-D20B-AE45-BE79-F0FB48036050}"/>
              </a:ext>
            </a:extLst>
          </p:cNvPr>
          <p:cNvSpPr/>
          <p:nvPr/>
        </p:nvSpPr>
        <p:spPr>
          <a:xfrm>
            <a:off x="4243376" y="2600327"/>
            <a:ext cx="1357313" cy="38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DSLs</a:t>
            </a:r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A556CDB8-F623-6942-AECB-E158006D4165}"/>
              </a:ext>
            </a:extLst>
          </p:cNvPr>
          <p:cNvSpPr/>
          <p:nvPr/>
        </p:nvSpPr>
        <p:spPr>
          <a:xfrm>
            <a:off x="4229088" y="3386141"/>
            <a:ext cx="1357313" cy="414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Semantics</a:t>
            </a:r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C3F5F629-9A78-C849-886A-696919499326}"/>
              </a:ext>
            </a:extLst>
          </p:cNvPr>
          <p:cNvSpPr/>
          <p:nvPr/>
        </p:nvSpPr>
        <p:spPr>
          <a:xfrm>
            <a:off x="4229087" y="4914910"/>
            <a:ext cx="1357313" cy="3857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SMT Solver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D4DB9FD-7108-BC47-848C-89E59AB6B614}"/>
              </a:ext>
            </a:extLst>
          </p:cNvPr>
          <p:cNvSpPr/>
          <p:nvPr/>
        </p:nvSpPr>
        <p:spPr>
          <a:xfrm>
            <a:off x="4086212" y="4171954"/>
            <a:ext cx="1643064" cy="38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FM Integration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9661F23-3A5A-CC4D-B8ED-DA7F188FF71E}"/>
              </a:ext>
            </a:extLst>
          </p:cNvPr>
          <p:cNvSpPr/>
          <p:nvPr/>
        </p:nvSpPr>
        <p:spPr>
          <a:xfrm>
            <a:off x="5779284" y="4936329"/>
            <a:ext cx="1357313" cy="92867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Probabilistic</a:t>
            </a:r>
            <a:endParaRPr lang="de-DE" dirty="0"/>
          </a:p>
          <a:p>
            <a:pPr algn="ctr"/>
            <a:r>
              <a:rPr lang="de-DE" dirty="0"/>
              <a:t>Model </a:t>
            </a:r>
            <a:r>
              <a:rPr lang="de-DE" dirty="0" err="1"/>
              <a:t>Checler</a:t>
            </a:r>
            <a:endParaRPr lang="de-DE" dirty="0"/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5ACBA456-40AF-6741-B54F-1B1DB9502ABC}"/>
              </a:ext>
            </a:extLst>
          </p:cNvPr>
          <p:cNvCxnSpPr/>
          <p:nvPr/>
        </p:nvCxnSpPr>
        <p:spPr>
          <a:xfrm>
            <a:off x="4605350" y="3005129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145993CB-1EDD-4F4F-8A16-1EE7AB9D2B83}"/>
              </a:ext>
            </a:extLst>
          </p:cNvPr>
          <p:cNvCxnSpPr>
            <a:cxnSpLocks/>
          </p:cNvCxnSpPr>
          <p:nvPr/>
        </p:nvCxnSpPr>
        <p:spPr>
          <a:xfrm flipH="1" flipV="1">
            <a:off x="5248287" y="3012280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6617B189-BF02-5843-957A-F172D4989226}"/>
              </a:ext>
            </a:extLst>
          </p:cNvPr>
          <p:cNvCxnSpPr/>
          <p:nvPr/>
        </p:nvCxnSpPr>
        <p:spPr>
          <a:xfrm>
            <a:off x="4600582" y="3800471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0DD9D6B6-11B4-D348-9C53-231951B598EB}"/>
              </a:ext>
            </a:extLst>
          </p:cNvPr>
          <p:cNvCxnSpPr>
            <a:cxnSpLocks/>
          </p:cNvCxnSpPr>
          <p:nvPr/>
        </p:nvCxnSpPr>
        <p:spPr>
          <a:xfrm flipH="1" flipV="1">
            <a:off x="5243519" y="3807622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BDA59176-3E27-C74D-A80D-88BDFBB7A3A0}"/>
              </a:ext>
            </a:extLst>
          </p:cNvPr>
          <p:cNvCxnSpPr/>
          <p:nvPr/>
        </p:nvCxnSpPr>
        <p:spPr>
          <a:xfrm>
            <a:off x="4600582" y="4543421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5755FBD2-B91A-AD4F-8AAF-0C02963E4908}"/>
              </a:ext>
            </a:extLst>
          </p:cNvPr>
          <p:cNvCxnSpPr>
            <a:cxnSpLocks/>
          </p:cNvCxnSpPr>
          <p:nvPr/>
        </p:nvCxnSpPr>
        <p:spPr>
          <a:xfrm flipH="1" flipV="1">
            <a:off x="5243519" y="4550572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Geschweifte Klammer links 49">
            <a:extLst>
              <a:ext uri="{FF2B5EF4-FFF2-40B4-BE49-F238E27FC236}">
                <a16:creationId xmlns:a16="http://schemas.microsoft.com/office/drawing/2014/main" id="{06B1447D-D27D-CC4D-98B0-38E1C277664B}"/>
              </a:ext>
            </a:extLst>
          </p:cNvPr>
          <p:cNvSpPr/>
          <p:nvPr/>
        </p:nvSpPr>
        <p:spPr>
          <a:xfrm flipH="1">
            <a:off x="7215187" y="4121954"/>
            <a:ext cx="612008" cy="1971674"/>
          </a:xfrm>
          <a:prstGeom prst="leftBrace">
            <a:avLst>
              <a:gd name="adj1" fmla="val 8333"/>
              <a:gd name="adj2" fmla="val 50725"/>
            </a:avLst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Geschweifte Klammer links 50">
            <a:extLst>
              <a:ext uri="{FF2B5EF4-FFF2-40B4-BE49-F238E27FC236}">
                <a16:creationId xmlns:a16="http://schemas.microsoft.com/office/drawing/2014/main" id="{761D0BAE-7F6D-3149-958C-FE56B640279B}"/>
              </a:ext>
            </a:extLst>
          </p:cNvPr>
          <p:cNvSpPr/>
          <p:nvPr/>
        </p:nvSpPr>
        <p:spPr>
          <a:xfrm flipH="1">
            <a:off x="7222333" y="2570733"/>
            <a:ext cx="612008" cy="1478571"/>
          </a:xfrm>
          <a:prstGeom prst="leftBrace">
            <a:avLst>
              <a:gd name="adj1" fmla="val 8333"/>
              <a:gd name="adj2" fmla="val 50725"/>
            </a:avLst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D0E7C2B6-6696-BB4A-9948-170D65C45C19}"/>
              </a:ext>
            </a:extLst>
          </p:cNvPr>
          <p:cNvSpPr txBox="1"/>
          <p:nvPr/>
        </p:nvSpPr>
        <p:spPr>
          <a:xfrm>
            <a:off x="7910537" y="3028953"/>
            <a:ext cx="2223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Domain Knowledge /</a:t>
            </a:r>
          </a:p>
          <a:p>
            <a:r>
              <a:rPr lang="de-DE" dirty="0"/>
              <a:t>Language Engineering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BE4C987E-74B6-C545-AA17-A2C0126FF17E}"/>
              </a:ext>
            </a:extLst>
          </p:cNvPr>
          <p:cNvSpPr txBox="1"/>
          <p:nvPr/>
        </p:nvSpPr>
        <p:spPr>
          <a:xfrm>
            <a:off x="7899024" y="4913720"/>
            <a:ext cx="165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Formal </a:t>
            </a:r>
            <a:r>
              <a:rPr lang="de-DE" dirty="0" err="1"/>
              <a:t>Methods</a:t>
            </a:r>
            <a:endParaRPr lang="de-DE" dirty="0"/>
          </a:p>
        </p:txBody>
      </p: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BA5D049B-8587-9A45-A0A1-9F8BF3B6C96D}"/>
              </a:ext>
            </a:extLst>
          </p:cNvPr>
          <p:cNvCxnSpPr>
            <a:cxnSpLocks/>
          </p:cNvCxnSpPr>
          <p:nvPr/>
        </p:nvCxnSpPr>
        <p:spPr>
          <a:xfrm flipH="1">
            <a:off x="3581102" y="4543421"/>
            <a:ext cx="48726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8EEF884C-196C-0441-86E5-A8EF8EFAED48}"/>
              </a:ext>
            </a:extLst>
          </p:cNvPr>
          <p:cNvCxnSpPr>
            <a:cxnSpLocks/>
          </p:cNvCxnSpPr>
          <p:nvPr/>
        </p:nvCxnSpPr>
        <p:spPr>
          <a:xfrm>
            <a:off x="5586400" y="4557716"/>
            <a:ext cx="489357" cy="35600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E9C4BE14-C06F-C44B-B2CE-19449B6104A6}"/>
              </a:ext>
            </a:extLst>
          </p:cNvPr>
          <p:cNvCxnSpPr>
            <a:cxnSpLocks/>
          </p:cNvCxnSpPr>
          <p:nvPr/>
        </p:nvCxnSpPr>
        <p:spPr>
          <a:xfrm flipV="1">
            <a:off x="3897938" y="4579162"/>
            <a:ext cx="408479" cy="35716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7ED44621-D8E4-EF44-A519-C4BC98F9128B}"/>
              </a:ext>
            </a:extLst>
          </p:cNvPr>
          <p:cNvCxnSpPr>
            <a:cxnSpLocks/>
          </p:cNvCxnSpPr>
          <p:nvPr/>
        </p:nvCxnSpPr>
        <p:spPr>
          <a:xfrm flipH="1" flipV="1">
            <a:off x="5779284" y="4486284"/>
            <a:ext cx="528666" cy="40717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>
            <a:extLst>
              <a:ext uri="{FF2B5EF4-FFF2-40B4-BE49-F238E27FC236}">
                <a16:creationId xmlns:a16="http://schemas.microsoft.com/office/drawing/2014/main" id="{44B98F70-FF76-204D-8EA8-56F99C69D3BE}"/>
              </a:ext>
            </a:extLst>
          </p:cNvPr>
          <p:cNvSpPr txBox="1"/>
          <p:nvPr/>
        </p:nvSpPr>
        <p:spPr>
          <a:xfrm>
            <a:off x="4614358" y="173847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User</a:t>
            </a:r>
          </a:p>
        </p:txBody>
      </p: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5667C2F8-519E-B84B-9054-527686319CD4}"/>
              </a:ext>
            </a:extLst>
          </p:cNvPr>
          <p:cNvCxnSpPr/>
          <p:nvPr/>
        </p:nvCxnSpPr>
        <p:spPr>
          <a:xfrm>
            <a:off x="4600582" y="2216558"/>
            <a:ext cx="0" cy="35003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6033DA8A-E7D6-5C4D-B315-3A00FB81AF5F}"/>
              </a:ext>
            </a:extLst>
          </p:cNvPr>
          <p:cNvCxnSpPr>
            <a:cxnSpLocks/>
          </p:cNvCxnSpPr>
          <p:nvPr/>
        </p:nvCxnSpPr>
        <p:spPr>
          <a:xfrm flipH="1" flipV="1">
            <a:off x="5243519" y="2223709"/>
            <a:ext cx="1" cy="3428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870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F5A03E14-A565-424C-9847-98426D5BD0D0}"/>
              </a:ext>
            </a:extLst>
          </p:cNvPr>
          <p:cNvCxnSpPr>
            <a:cxnSpLocks/>
          </p:cNvCxnSpPr>
          <p:nvPr/>
        </p:nvCxnSpPr>
        <p:spPr>
          <a:xfrm>
            <a:off x="2285997" y="3931451"/>
            <a:ext cx="619693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707FB5D1-78AA-0749-ABB4-AFE93110101D}"/>
              </a:ext>
            </a:extLst>
          </p:cNvPr>
          <p:cNvCxnSpPr>
            <a:cxnSpLocks/>
          </p:cNvCxnSpPr>
          <p:nvPr/>
        </p:nvCxnSpPr>
        <p:spPr>
          <a:xfrm flipV="1">
            <a:off x="6757984" y="2695086"/>
            <a:ext cx="0" cy="84822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1AAEE03F-BAD9-9B45-82E1-409FD85B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architecture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DAC7381-D540-7F43-81CF-84DECB9EE9B2}"/>
              </a:ext>
            </a:extLst>
          </p:cNvPr>
          <p:cNvSpPr/>
          <p:nvPr/>
        </p:nvSpPr>
        <p:spPr>
          <a:xfrm>
            <a:off x="5072058" y="2014545"/>
            <a:ext cx="2100263" cy="614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Model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B4843B7-7262-7A4A-AE87-5E1AA5B29C96}"/>
              </a:ext>
            </a:extLst>
          </p:cNvPr>
          <p:cNvSpPr/>
          <p:nvPr/>
        </p:nvSpPr>
        <p:spPr>
          <a:xfrm>
            <a:off x="5072058" y="3624270"/>
            <a:ext cx="2100263" cy="614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SolverTask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DAC9531-5171-1644-B90B-0FEB52D82C14}"/>
              </a:ext>
            </a:extLst>
          </p:cNvPr>
          <p:cNvSpPr/>
          <p:nvPr/>
        </p:nvSpPr>
        <p:spPr>
          <a:xfrm>
            <a:off x="4850600" y="5264680"/>
            <a:ext cx="2543178" cy="6143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SMTLIB / </a:t>
            </a:r>
            <a:r>
              <a:rPr lang="de-DE" dirty="0" err="1"/>
              <a:t>Promela</a:t>
            </a:r>
            <a:r>
              <a:rPr lang="de-DE" dirty="0"/>
              <a:t> / …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5A4987A4-1EBE-DB4D-9DA8-ACB7BFC1B3B5}"/>
              </a:ext>
            </a:extLst>
          </p:cNvPr>
          <p:cNvCxnSpPr/>
          <p:nvPr/>
        </p:nvCxnSpPr>
        <p:spPr>
          <a:xfrm>
            <a:off x="5594346" y="2686059"/>
            <a:ext cx="0" cy="88582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06D0521E-5FC4-E24E-95AA-6DF5E71EFDB2}"/>
              </a:ext>
            </a:extLst>
          </p:cNvPr>
          <p:cNvCxnSpPr>
            <a:cxnSpLocks/>
          </p:cNvCxnSpPr>
          <p:nvPr/>
        </p:nvCxnSpPr>
        <p:spPr>
          <a:xfrm flipV="1">
            <a:off x="6757984" y="4324360"/>
            <a:ext cx="0" cy="84822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FC517156-8F1A-FC41-BBC6-CFFC5690B55D}"/>
              </a:ext>
            </a:extLst>
          </p:cNvPr>
          <p:cNvCxnSpPr/>
          <p:nvPr/>
        </p:nvCxnSpPr>
        <p:spPr>
          <a:xfrm>
            <a:off x="5594346" y="4315333"/>
            <a:ext cx="0" cy="88582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5647AFEB-2D63-4C46-A13A-8935D9351126}"/>
              </a:ext>
            </a:extLst>
          </p:cNvPr>
          <p:cNvSpPr txBox="1"/>
          <p:nvPr/>
        </p:nvSpPr>
        <p:spPr>
          <a:xfrm>
            <a:off x="7172320" y="2751700"/>
            <a:ext cx="2047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Language </a:t>
            </a:r>
            <a:r>
              <a:rPr lang="de-DE" dirty="0" err="1"/>
              <a:t>Semantics</a:t>
            </a:r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EFBD654-1D66-4440-B044-8F11D7FCD984}"/>
              </a:ext>
            </a:extLst>
          </p:cNvPr>
          <p:cNvSpPr txBox="1"/>
          <p:nvPr/>
        </p:nvSpPr>
        <p:spPr>
          <a:xfrm>
            <a:off x="7172320" y="3060985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Domain-</a:t>
            </a:r>
            <a:r>
              <a:rPr lang="de-DE" dirty="0" err="1"/>
              <a:t>specific</a:t>
            </a:r>
            <a:r>
              <a:rPr lang="de-DE" dirty="0"/>
              <a:t> Properties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5FD1633-9A36-4E45-A945-4A21780F8924}"/>
              </a:ext>
            </a:extLst>
          </p:cNvPr>
          <p:cNvSpPr txBox="1"/>
          <p:nvPr/>
        </p:nvSpPr>
        <p:spPr>
          <a:xfrm>
            <a:off x="2665105" y="2874614"/>
            <a:ext cx="194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Language Engineer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AE6B4F-BCD8-3945-A34E-9745A57FDD12}"/>
              </a:ext>
            </a:extLst>
          </p:cNvPr>
          <p:cNvSpPr txBox="1"/>
          <p:nvPr/>
        </p:nvSpPr>
        <p:spPr>
          <a:xfrm>
            <a:off x="2811491" y="4554827"/>
            <a:ext cx="1652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Formal </a:t>
            </a:r>
            <a:r>
              <a:rPr lang="de-DE" dirty="0" err="1"/>
              <a:t>Methods</a:t>
            </a:r>
            <a:endParaRPr lang="de-DE" dirty="0"/>
          </a:p>
          <a:p>
            <a:pPr algn="ctr"/>
            <a:r>
              <a:rPr lang="de-DE" dirty="0" err="1"/>
              <a:t>Specialist</a:t>
            </a:r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BAFC9F4-C47F-3243-9D4F-C9344624FB01}"/>
              </a:ext>
            </a:extLst>
          </p:cNvPr>
          <p:cNvSpPr txBox="1"/>
          <p:nvPr/>
        </p:nvSpPr>
        <p:spPr>
          <a:xfrm>
            <a:off x="7172320" y="4423070"/>
            <a:ext cx="995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Logic</a:t>
            </a:r>
            <a:endParaRPr lang="de-DE" dirty="0"/>
          </a:p>
          <a:p>
            <a:r>
              <a:rPr lang="de-DE" dirty="0"/>
              <a:t>Encoding</a:t>
            </a:r>
          </a:p>
        </p:txBody>
      </p:sp>
    </p:spTree>
    <p:extLst>
      <p:ext uri="{BB962C8B-B14F-4D97-AF65-F5344CB8AC3E}">
        <p14:creationId xmlns:p14="http://schemas.microsoft.com/office/powerpoint/2010/main" val="2049278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29BA44-C3F0-2949-9B0B-59F162697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1838" y="2689715"/>
            <a:ext cx="2430463" cy="1478570"/>
          </a:xfrm>
        </p:spPr>
        <p:txBody>
          <a:bodyPr/>
          <a:lstStyle/>
          <a:p>
            <a:r>
              <a:rPr lang="de-DE" dirty="0"/>
              <a:t>DEMO TIME</a:t>
            </a:r>
          </a:p>
        </p:txBody>
      </p:sp>
    </p:spTree>
    <p:extLst>
      <p:ext uri="{BB962C8B-B14F-4D97-AF65-F5344CB8AC3E}">
        <p14:creationId xmlns:p14="http://schemas.microsoft.com/office/powerpoint/2010/main" val="1263669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47172-8E55-F84A-8143-59D5DF29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Lessons</a:t>
            </a:r>
            <a:r>
              <a:rPr lang="de-DE" dirty="0"/>
              <a:t> </a:t>
            </a:r>
            <a:r>
              <a:rPr lang="de-DE" dirty="0" err="1"/>
              <a:t>Learned</a:t>
            </a:r>
            <a:r>
              <a:rPr lang="de-DE" dirty="0"/>
              <a:t> (</a:t>
            </a:r>
            <a:r>
              <a:rPr lang="de-DE" dirty="0" err="1"/>
              <a:t>development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338107-A632-974A-851A-BF9B49CAA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Build</a:t>
            </a:r>
            <a:r>
              <a:rPr lang="de-DE" dirty="0"/>
              <a:t> a </a:t>
            </a:r>
            <a:r>
              <a:rPr lang="de-DE" dirty="0" err="1"/>
              <a:t>team</a:t>
            </a:r>
            <a:r>
              <a:rPr lang="de-DE" dirty="0"/>
              <a:t>! (Do not </a:t>
            </a:r>
            <a:r>
              <a:rPr lang="de-DE" dirty="0" err="1"/>
              <a:t>attempt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alone</a:t>
            </a:r>
            <a:r>
              <a:rPr lang="de-DE" dirty="0"/>
              <a:t>)</a:t>
            </a:r>
          </a:p>
          <a:p>
            <a:r>
              <a:rPr lang="de-DE" dirty="0"/>
              <a:t>Challenge: </a:t>
            </a:r>
            <a:r>
              <a:rPr lang="de-DE" dirty="0" err="1"/>
              <a:t>Reaching</a:t>
            </a:r>
            <a:r>
              <a:rPr lang="de-DE" dirty="0"/>
              <a:t> </a:t>
            </a:r>
            <a:r>
              <a:rPr lang="de-DE" dirty="0" err="1"/>
              <a:t>Above</a:t>
            </a:r>
            <a:r>
              <a:rPr lang="de-DE" dirty="0"/>
              <a:t>-Human Levels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Confidence</a:t>
            </a:r>
            <a:endParaRPr lang="de-DE" dirty="0"/>
          </a:p>
          <a:p>
            <a:pPr lvl="1"/>
            <a:r>
              <a:rPr lang="de-DE" dirty="0"/>
              <a:t>Chose </a:t>
            </a:r>
            <a:r>
              <a:rPr lang="de-DE" dirty="0" err="1"/>
              <a:t>your</a:t>
            </a:r>
            <a:r>
              <a:rPr lang="de-DE" dirty="0"/>
              <a:t> Components </a:t>
            </a:r>
            <a:r>
              <a:rPr lang="de-DE" dirty="0" err="1"/>
              <a:t>wisely</a:t>
            </a:r>
            <a:endParaRPr lang="de-DE" dirty="0"/>
          </a:p>
          <a:p>
            <a:pPr lvl="1"/>
            <a:r>
              <a:rPr lang="de-DE" dirty="0" err="1"/>
              <a:t>Offer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free</a:t>
            </a:r>
            <a:r>
              <a:rPr lang="de-DE" dirty="0"/>
              <a:t> (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Open Source,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Find Real-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/>
              <a:t>users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Beta-</a:t>
            </a:r>
            <a:r>
              <a:rPr lang="de-DE" dirty="0" err="1"/>
              <a:t>Testing</a:t>
            </a:r>
            <a:endParaRPr lang="de-DE" dirty="0"/>
          </a:p>
          <a:p>
            <a:pPr lvl="2"/>
            <a:r>
              <a:rPr lang="de-DE" dirty="0" err="1"/>
              <a:t>Colleagues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Users</a:t>
            </a:r>
          </a:p>
        </p:txBody>
      </p:sp>
    </p:spTree>
    <p:extLst>
      <p:ext uri="{BB962C8B-B14F-4D97-AF65-F5344CB8AC3E}">
        <p14:creationId xmlns:p14="http://schemas.microsoft.com/office/powerpoint/2010/main" val="1852413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49C79C-02B7-8449-9C71-46CFEBB7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Lessons</a:t>
            </a:r>
            <a:r>
              <a:rPr lang="de-DE" dirty="0"/>
              <a:t> </a:t>
            </a:r>
            <a:r>
              <a:rPr lang="de-DE" dirty="0" err="1"/>
              <a:t>learned</a:t>
            </a:r>
            <a:r>
              <a:rPr lang="de-DE" dirty="0"/>
              <a:t> (</a:t>
            </a:r>
            <a:r>
              <a:rPr lang="de-DE" dirty="0" err="1"/>
              <a:t>industrial</a:t>
            </a:r>
            <a:r>
              <a:rPr lang="de-DE" dirty="0"/>
              <a:t> </a:t>
            </a:r>
            <a:r>
              <a:rPr lang="de-DE" dirty="0" err="1"/>
              <a:t>application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D2B7BD-EBAF-A542-A66F-8208D5DC8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Test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Scalability</a:t>
            </a:r>
            <a:r>
              <a:rPr lang="de-DE" dirty="0"/>
              <a:t>! </a:t>
            </a:r>
            <a:r>
              <a:rPr lang="de-DE" sz="1200" dirty="0"/>
              <a:t>(S)</a:t>
            </a:r>
          </a:p>
          <a:p>
            <a:r>
              <a:rPr lang="de-DE" dirty="0"/>
              <a:t>Features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offer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sz="1000" dirty="0"/>
              <a:t>(S)</a:t>
            </a:r>
          </a:p>
          <a:p>
            <a:r>
              <a:rPr lang="de-DE" dirty="0" err="1"/>
              <a:t>Significance</a:t>
            </a:r>
            <a:r>
              <a:rPr lang="de-DE" dirty="0"/>
              <a:t> („</a:t>
            </a:r>
            <a:r>
              <a:rPr lang="de-DE" dirty="0" err="1"/>
              <a:t>purely</a:t>
            </a:r>
            <a:r>
              <a:rPr lang="de-DE" dirty="0"/>
              <a:t> </a:t>
            </a:r>
            <a:r>
              <a:rPr lang="de-DE" dirty="0" err="1"/>
              <a:t>academic</a:t>
            </a:r>
            <a:r>
              <a:rPr lang="de-DE" dirty="0"/>
              <a:t> </a:t>
            </a:r>
            <a:r>
              <a:rPr lang="de-DE" dirty="0" err="1"/>
              <a:t>excercise</a:t>
            </a:r>
            <a:r>
              <a:rPr lang="de-DE" dirty="0"/>
              <a:t>“ vs. „Bare </a:t>
            </a:r>
            <a:r>
              <a:rPr lang="de-DE" dirty="0" err="1"/>
              <a:t>necessity</a:t>
            </a:r>
            <a:r>
              <a:rPr lang="de-DE" dirty="0"/>
              <a:t>“)</a:t>
            </a:r>
          </a:p>
          <a:p>
            <a:r>
              <a:rPr lang="de-DE" dirty="0"/>
              <a:t>Usability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sz="1000" dirty="0"/>
              <a:t>(S)</a:t>
            </a:r>
          </a:p>
          <a:p>
            <a:r>
              <a:rPr lang="de-DE" dirty="0"/>
              <a:t>Talk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Customer </a:t>
            </a:r>
            <a:r>
              <a:rPr lang="de-DE" dirty="0" err="1"/>
              <a:t>first</a:t>
            </a:r>
            <a:endParaRPr lang="de-DE" dirty="0"/>
          </a:p>
          <a:p>
            <a:pPr lvl="1"/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expectations</a:t>
            </a:r>
            <a:endParaRPr lang="de-DE" dirty="0"/>
          </a:p>
          <a:p>
            <a:pPr lvl="1"/>
            <a:r>
              <a:rPr lang="de-DE" dirty="0" err="1"/>
              <a:t>Explain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solution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technical</a:t>
            </a:r>
            <a:r>
              <a:rPr lang="de-DE" dirty="0"/>
              <a:t> </a:t>
            </a:r>
            <a:r>
              <a:rPr lang="de-DE" dirty="0" err="1"/>
              <a:t>details</a:t>
            </a:r>
            <a:r>
              <a:rPr lang="de-DE" dirty="0"/>
              <a:t> </a:t>
            </a:r>
            <a:r>
              <a:rPr lang="de-DE" sz="1000" dirty="0"/>
              <a:t>(S)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2392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044F1-9223-8643-94C6-FD66D7C8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Project: </a:t>
            </a:r>
            <a:r>
              <a:rPr lang="de-DE" dirty="0" err="1"/>
              <a:t>Intellectual-tooling.org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DFEF5B-A79D-8F45-A77F-27EC708C3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err="1"/>
              <a:t>Developing</a:t>
            </a:r>
            <a:r>
              <a:rPr lang="de-DE" dirty="0"/>
              <a:t> a Framework </a:t>
            </a:r>
            <a:r>
              <a:rPr lang="de-DE" dirty="0" err="1"/>
              <a:t>for</a:t>
            </a:r>
            <a:r>
              <a:rPr lang="de-DE" dirty="0"/>
              <a:t> Building Formal </a:t>
            </a:r>
            <a:r>
              <a:rPr lang="de-DE" dirty="0" err="1"/>
              <a:t>Method-enabled</a:t>
            </a:r>
            <a:r>
              <a:rPr lang="de-DE" dirty="0"/>
              <a:t> DSLs</a:t>
            </a:r>
          </a:p>
          <a:p>
            <a:pPr lvl="1"/>
            <a:r>
              <a:rPr lang="de-DE" dirty="0"/>
              <a:t>Think: „Formal Language </a:t>
            </a:r>
            <a:r>
              <a:rPr lang="de-DE" dirty="0" err="1"/>
              <a:t>Workbench</a:t>
            </a:r>
            <a:r>
              <a:rPr lang="de-DE" dirty="0"/>
              <a:t>“</a:t>
            </a:r>
          </a:p>
          <a:p>
            <a:r>
              <a:rPr lang="de-DE" dirty="0"/>
              <a:t>Demos</a:t>
            </a:r>
          </a:p>
          <a:p>
            <a:pPr lvl="1"/>
            <a:r>
              <a:rPr lang="de-DE" b="1" dirty="0"/>
              <a:t>Feature Models</a:t>
            </a:r>
            <a:r>
              <a:rPr lang="de-DE" dirty="0"/>
              <a:t> (in </a:t>
            </a:r>
            <a:r>
              <a:rPr lang="de-DE" dirty="0" err="1"/>
              <a:t>progress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BPMN</a:t>
            </a:r>
          </a:p>
          <a:p>
            <a:pPr lvl="1"/>
            <a:r>
              <a:rPr lang="de-DE" dirty="0"/>
              <a:t>Security</a:t>
            </a:r>
          </a:p>
          <a:p>
            <a:pPr lvl="1"/>
            <a:r>
              <a:rPr lang="de-DE" dirty="0" err="1"/>
              <a:t>Robotics</a:t>
            </a:r>
            <a:endParaRPr lang="de-DE" dirty="0"/>
          </a:p>
          <a:p>
            <a:r>
              <a:rPr lang="de-DE" dirty="0"/>
              <a:t>(</a:t>
            </a:r>
            <a:r>
              <a:rPr lang="de-DE" dirty="0" err="1"/>
              <a:t>small</a:t>
            </a:r>
            <a:r>
              <a:rPr lang="de-DE" dirty="0"/>
              <a:t>) Group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Individuals</a:t>
            </a:r>
            <a:endParaRPr lang="de-DE" dirty="0"/>
          </a:p>
          <a:p>
            <a:pPr lvl="1"/>
            <a:r>
              <a:rPr lang="de-DE" dirty="0"/>
              <a:t>Sharing </a:t>
            </a:r>
            <a:r>
              <a:rPr lang="de-DE" dirty="0" err="1"/>
              <a:t>the</a:t>
            </a:r>
            <a:r>
              <a:rPr lang="de-DE" dirty="0"/>
              <a:t> Vision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Advance</a:t>
            </a:r>
            <a:r>
              <a:rPr lang="de-DE" dirty="0"/>
              <a:t> </a:t>
            </a:r>
            <a:r>
              <a:rPr lang="de-DE" dirty="0" err="1"/>
              <a:t>Intellectual</a:t>
            </a:r>
            <a:r>
              <a:rPr lang="de-DE" dirty="0"/>
              <a:t> </a:t>
            </a:r>
            <a:r>
              <a:rPr lang="de-DE" dirty="0" err="1"/>
              <a:t>Tooling</a:t>
            </a:r>
            <a:endParaRPr lang="de-DE" dirty="0"/>
          </a:p>
          <a:p>
            <a:pPr lvl="1"/>
            <a:r>
              <a:rPr lang="de-DE" dirty="0"/>
              <a:t>Language Engineering &amp; Formal </a:t>
            </a:r>
            <a:r>
              <a:rPr lang="de-DE" dirty="0" err="1"/>
              <a:t>Methods</a:t>
            </a:r>
            <a:r>
              <a:rPr lang="de-DE" dirty="0"/>
              <a:t> </a:t>
            </a:r>
            <a:r>
              <a:rPr lang="de-DE" dirty="0" err="1"/>
              <a:t>Know-How</a:t>
            </a:r>
            <a:endParaRPr lang="de-DE" dirty="0"/>
          </a:p>
          <a:p>
            <a:pPr lvl="1"/>
            <a:r>
              <a:rPr lang="de-DE" dirty="0"/>
              <a:t>BUT: Lack </a:t>
            </a:r>
            <a:r>
              <a:rPr lang="de-DE" dirty="0" err="1"/>
              <a:t>of</a:t>
            </a:r>
            <a:r>
              <a:rPr lang="de-DE" dirty="0"/>
              <a:t> Domain Knowledge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043260B-4B4A-0940-AC9A-D4778F603039}"/>
              </a:ext>
            </a:extLst>
          </p:cNvPr>
          <p:cNvSpPr/>
          <p:nvPr/>
        </p:nvSpPr>
        <p:spPr>
          <a:xfrm>
            <a:off x="7223538" y="4129101"/>
            <a:ext cx="1754961" cy="1657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Formal</a:t>
            </a:r>
          </a:p>
          <a:p>
            <a:pPr algn="ctr"/>
            <a:r>
              <a:rPr lang="de-DE" dirty="0" err="1"/>
              <a:t>Methods</a:t>
            </a:r>
            <a:endParaRPr lang="de-DE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A707F2D-8EB6-794F-AB4D-2B9260A16F1D}"/>
              </a:ext>
            </a:extLst>
          </p:cNvPr>
          <p:cNvSpPr/>
          <p:nvPr/>
        </p:nvSpPr>
        <p:spPr>
          <a:xfrm>
            <a:off x="8970155" y="4182096"/>
            <a:ext cx="1754961" cy="1657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Language</a:t>
            </a:r>
          </a:p>
          <a:p>
            <a:pPr algn="ctr"/>
            <a:r>
              <a:rPr lang="de-DE" dirty="0"/>
              <a:t>Engineering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7B4786D-88F1-D143-8A7A-16967E42AD98}"/>
              </a:ext>
            </a:extLst>
          </p:cNvPr>
          <p:cNvSpPr/>
          <p:nvPr/>
        </p:nvSpPr>
        <p:spPr>
          <a:xfrm>
            <a:off x="8156159" y="2705755"/>
            <a:ext cx="1754961" cy="1657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Domain</a:t>
            </a:r>
          </a:p>
          <a:p>
            <a:pPr algn="ctr"/>
            <a:r>
              <a:rPr lang="de-DE" dirty="0"/>
              <a:t>Knowledge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3EB7A32-E67B-6243-BC22-C21675F27466}"/>
              </a:ext>
            </a:extLst>
          </p:cNvPr>
          <p:cNvSpPr/>
          <p:nvPr/>
        </p:nvSpPr>
        <p:spPr>
          <a:xfrm>
            <a:off x="7058026" y="2686061"/>
            <a:ext cx="3900487" cy="35191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9BAD1CFF-881D-8241-B2AE-FDEFE94B5080}"/>
              </a:ext>
            </a:extLst>
          </p:cNvPr>
          <p:cNvSpPr txBox="1"/>
          <p:nvPr/>
        </p:nvSpPr>
        <p:spPr>
          <a:xfrm>
            <a:off x="4414837" y="1450757"/>
            <a:ext cx="2792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(</a:t>
            </a:r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construction</a:t>
            </a:r>
            <a:r>
              <a:rPr lang="de-DE" dirty="0"/>
              <a:t>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89986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9E1D4-BF37-0F46-9EAD-FE820C50A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summary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1CE38A-3251-B541-A0B1-F1BC3BA16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Think Big!</a:t>
            </a:r>
          </a:p>
          <a:p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Intellectual</a:t>
            </a:r>
            <a:r>
              <a:rPr lang="de-DE" dirty="0"/>
              <a:t> </a:t>
            </a:r>
            <a:r>
              <a:rPr lang="de-DE" dirty="0" err="1"/>
              <a:t>Tooling</a:t>
            </a:r>
            <a:r>
              <a:rPr lang="de-DE" dirty="0"/>
              <a:t> </a:t>
            </a:r>
            <a:r>
              <a:rPr lang="de-DE" dirty="0" err="1"/>
              <a:t>Experts</a:t>
            </a:r>
            <a:r>
              <a:rPr lang="de-DE" dirty="0"/>
              <a:t>!</a:t>
            </a:r>
          </a:p>
          <a:p>
            <a:r>
              <a:rPr lang="de-DE" dirty="0" err="1"/>
              <a:t>Let‘s</a:t>
            </a:r>
            <a:r>
              <a:rPr lang="de-DE" dirty="0"/>
              <a:t> </a:t>
            </a:r>
            <a:r>
              <a:rPr lang="de-DE" dirty="0" err="1"/>
              <a:t>connect</a:t>
            </a:r>
            <a:r>
              <a:rPr lang="de-DE" dirty="0"/>
              <a:t>! (</a:t>
            </a:r>
            <a:r>
              <a:rPr lang="de-DE" dirty="0" err="1"/>
              <a:t>intellectual-tooling.org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59133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BB7CE8-72D8-214D-8DC2-707CFD55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486" y="2561619"/>
            <a:ext cx="5916613" cy="1478570"/>
          </a:xfrm>
        </p:spPr>
        <p:txBody>
          <a:bodyPr/>
          <a:lstStyle/>
          <a:p>
            <a:r>
              <a:rPr lang="de-DE" dirty="0" err="1"/>
              <a:t>Thanks</a:t>
            </a:r>
            <a:r>
              <a:rPr lang="de-DE" dirty="0"/>
              <a:t> 4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982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9B8FF-77FF-0F42-B2D4-E35A983A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Tooling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68EBF8B-63BE-B645-8221-9E7A13113A5F}"/>
              </a:ext>
            </a:extLst>
          </p:cNvPr>
          <p:cNvSpPr txBox="1"/>
          <p:nvPr/>
        </p:nvSpPr>
        <p:spPr>
          <a:xfrm>
            <a:off x="1889126" y="3686175"/>
            <a:ext cx="1057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Goal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9956CA-844F-DD43-98D8-18745E815BF7}"/>
              </a:ext>
            </a:extLst>
          </p:cNvPr>
          <p:cNvCxnSpPr>
            <a:cxnSpLocks/>
          </p:cNvCxnSpPr>
          <p:nvPr/>
        </p:nvCxnSpPr>
        <p:spPr>
          <a:xfrm flipH="1">
            <a:off x="3246438" y="3978562"/>
            <a:ext cx="657225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A192A84C-2527-FC4B-BE14-C17194397F44}"/>
              </a:ext>
            </a:extLst>
          </p:cNvPr>
          <p:cNvSpPr txBox="1"/>
          <p:nvPr/>
        </p:nvSpPr>
        <p:spPr>
          <a:xfrm>
            <a:off x="4246563" y="3686175"/>
            <a:ext cx="904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Tool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C2DFFBF0-096B-024B-B44E-4F5705017F84}"/>
              </a:ext>
            </a:extLst>
          </p:cNvPr>
          <p:cNvCxnSpPr>
            <a:cxnSpLocks/>
          </p:cNvCxnSpPr>
          <p:nvPr/>
        </p:nvCxnSpPr>
        <p:spPr>
          <a:xfrm flipH="1">
            <a:off x="5256214" y="3980436"/>
            <a:ext cx="1092992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878FF634-B939-3D44-8B45-0E186CECFE21}"/>
              </a:ext>
            </a:extLst>
          </p:cNvPr>
          <p:cNvSpPr txBox="1"/>
          <p:nvPr/>
        </p:nvSpPr>
        <p:spPr>
          <a:xfrm>
            <a:off x="6432549" y="3686174"/>
            <a:ext cx="1576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/>
              <a:t>Concept</a:t>
            </a:r>
            <a:endParaRPr lang="de-DE" sz="3200" b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2C48038-4A5B-1D43-8F6F-94BB66F4DA8C}"/>
              </a:ext>
            </a:extLst>
          </p:cNvPr>
          <p:cNvSpPr txBox="1"/>
          <p:nvPr/>
        </p:nvSpPr>
        <p:spPr>
          <a:xfrm>
            <a:off x="3369072" y="3429000"/>
            <a:ext cx="835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use</a:t>
            </a:r>
            <a:endParaRPr lang="de-DE" sz="28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A5AAC47-0825-374B-B41A-BFFB8A692596}"/>
              </a:ext>
            </a:extLst>
          </p:cNvPr>
          <p:cNvSpPr txBox="1"/>
          <p:nvPr/>
        </p:nvSpPr>
        <p:spPr>
          <a:xfrm>
            <a:off x="5380035" y="3455341"/>
            <a:ext cx="105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build</a:t>
            </a:r>
            <a:endParaRPr lang="de-DE" sz="2800" dirty="0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00803F90-446B-FD4F-A506-415A875CE2BE}"/>
              </a:ext>
            </a:extLst>
          </p:cNvPr>
          <p:cNvCxnSpPr>
            <a:cxnSpLocks/>
          </p:cNvCxnSpPr>
          <p:nvPr/>
        </p:nvCxnSpPr>
        <p:spPr>
          <a:xfrm flipH="1">
            <a:off x="8108953" y="3980436"/>
            <a:ext cx="1092992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B94E2E6B-BF12-E845-9DCF-13FDD830D468}"/>
              </a:ext>
            </a:extLst>
          </p:cNvPr>
          <p:cNvSpPr txBox="1"/>
          <p:nvPr/>
        </p:nvSpPr>
        <p:spPr>
          <a:xfrm>
            <a:off x="8232774" y="3455341"/>
            <a:ext cx="105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invent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012136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7947D-28BA-C44E-BFD2-995E9CB82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Challenges</a:t>
            </a:r>
            <a:r>
              <a:rPr lang="de-DE" dirty="0"/>
              <a:t> </a:t>
            </a:r>
            <a:r>
              <a:rPr lang="de-DE" dirty="0" err="1"/>
              <a:t>ahead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us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52526F-A32D-BC46-BD72-04A7C706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28814"/>
            <a:ext cx="9502775" cy="3914774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Car </a:t>
            </a:r>
            <a:r>
              <a:rPr lang="de-DE" b="1" dirty="0"/>
              <a:t>→ </a:t>
            </a:r>
            <a:r>
              <a:rPr lang="de-DE" dirty="0" err="1"/>
              <a:t>Connected</a:t>
            </a:r>
            <a:r>
              <a:rPr lang="de-DE" dirty="0"/>
              <a:t>, </a:t>
            </a:r>
            <a:r>
              <a:rPr lang="de-DE" dirty="0" err="1"/>
              <a:t>Self-Driving</a:t>
            </a:r>
            <a:r>
              <a:rPr lang="de-DE" dirty="0"/>
              <a:t> Car; </a:t>
            </a:r>
            <a:r>
              <a:rPr lang="de-DE" dirty="0" err="1"/>
              <a:t>Airplane</a:t>
            </a:r>
            <a:r>
              <a:rPr lang="de-DE" dirty="0"/>
              <a:t> </a:t>
            </a:r>
            <a:r>
              <a:rPr lang="de-DE" b="1" dirty="0"/>
              <a:t>→</a:t>
            </a:r>
            <a:r>
              <a:rPr lang="de-DE" dirty="0"/>
              <a:t> </a:t>
            </a:r>
            <a:r>
              <a:rPr lang="de-DE" dirty="0" err="1"/>
              <a:t>Drone</a:t>
            </a:r>
            <a:endParaRPr lang="de-DE" dirty="0"/>
          </a:p>
          <a:p>
            <a:pPr lvl="1"/>
            <a:r>
              <a:rPr lang="de-DE" dirty="0"/>
              <a:t>Distributed </a:t>
            </a:r>
            <a:r>
              <a:rPr lang="de-DE" dirty="0" err="1"/>
              <a:t>Swarm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Autonomous</a:t>
            </a:r>
            <a:r>
              <a:rPr lang="de-DE" dirty="0"/>
              <a:t> Cyber-</a:t>
            </a:r>
            <a:r>
              <a:rPr lang="de-DE" dirty="0" err="1"/>
              <a:t>Physical</a:t>
            </a:r>
            <a:r>
              <a:rPr lang="de-DE" dirty="0"/>
              <a:t> Systems</a:t>
            </a:r>
          </a:p>
          <a:p>
            <a:pPr lvl="1"/>
            <a:r>
              <a:rPr lang="de-DE" dirty="0"/>
              <a:t>Hard </a:t>
            </a:r>
            <a:r>
              <a:rPr lang="de-DE" dirty="0" err="1"/>
              <a:t>Safety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endParaRPr lang="de-DE" dirty="0"/>
          </a:p>
          <a:p>
            <a:pPr lvl="1"/>
            <a:r>
              <a:rPr lang="de-DE" dirty="0"/>
              <a:t>Hard Real-time </a:t>
            </a:r>
            <a:r>
              <a:rPr lang="de-DE" dirty="0" err="1"/>
              <a:t>Requirements</a:t>
            </a:r>
            <a:endParaRPr lang="de-DE" dirty="0"/>
          </a:p>
          <a:p>
            <a:r>
              <a:rPr lang="de-DE" dirty="0"/>
              <a:t>Peer-</a:t>
            </a:r>
            <a:r>
              <a:rPr lang="de-DE" dirty="0" err="1"/>
              <a:t>to</a:t>
            </a:r>
            <a:r>
              <a:rPr lang="de-DE" dirty="0"/>
              <a:t>-</a:t>
            </a:r>
            <a:r>
              <a:rPr lang="de-DE" dirty="0" err="1"/>
              <a:t>peer</a:t>
            </a:r>
            <a:r>
              <a:rPr lang="de-DE" dirty="0"/>
              <a:t> </a:t>
            </a:r>
            <a:r>
              <a:rPr lang="de-DE" b="1" dirty="0"/>
              <a:t>→ </a:t>
            </a:r>
            <a:r>
              <a:rPr lang="de-DE" dirty="0" err="1"/>
              <a:t>BlockchainDistributed</a:t>
            </a:r>
            <a:r>
              <a:rPr lang="de-DE" dirty="0"/>
              <a:t>, </a:t>
            </a:r>
            <a:r>
              <a:rPr lang="de-DE" dirty="0" err="1"/>
              <a:t>Crypto</a:t>
            </a:r>
            <a:r>
              <a:rPr lang="de-DE" dirty="0"/>
              <a:t>-System</a:t>
            </a:r>
          </a:p>
          <a:p>
            <a:pPr lvl="1"/>
            <a:r>
              <a:rPr lang="de-DE" dirty="0"/>
              <a:t>Timing </a:t>
            </a:r>
            <a:r>
              <a:rPr lang="de-DE" dirty="0" err="1"/>
              <a:t>Requirements</a:t>
            </a:r>
            <a:endParaRPr lang="de-DE" dirty="0"/>
          </a:p>
          <a:p>
            <a:pPr lvl="1"/>
            <a:r>
              <a:rPr lang="de-DE" dirty="0"/>
              <a:t>Game-</a:t>
            </a:r>
            <a:r>
              <a:rPr lang="de-DE" dirty="0" err="1"/>
              <a:t>Theoretic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(Incentives)</a:t>
            </a:r>
          </a:p>
          <a:p>
            <a:pPr lvl="1"/>
            <a:r>
              <a:rPr lang="de-DE" dirty="0"/>
              <a:t>High Correctness </a:t>
            </a:r>
            <a:r>
              <a:rPr lang="de-DE" dirty="0" err="1"/>
              <a:t>Requirements</a:t>
            </a:r>
            <a:r>
              <a:rPr lang="de-DE" dirty="0"/>
              <a:t> (Financial Loss)</a:t>
            </a:r>
          </a:p>
          <a:p>
            <a:r>
              <a:rPr lang="de-DE" dirty="0"/>
              <a:t>Gene-Manipulation, </a:t>
            </a:r>
            <a:r>
              <a:rPr lang="de-DE" dirty="0" err="1"/>
              <a:t>Algo</a:t>
            </a:r>
            <a:r>
              <a:rPr lang="de-DE" dirty="0"/>
              <a:t>-Trading, Cyber-Security…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1768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478537-1BA0-3C4F-B9A0-B1FF1B8B2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situation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3CFE5C-AFC7-FE48-AB88-F0991D665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Increasing</a:t>
            </a:r>
            <a:r>
              <a:rPr lang="de-DE" dirty="0"/>
              <a:t> </a:t>
            </a:r>
            <a:r>
              <a:rPr lang="de-DE" dirty="0" err="1"/>
              <a:t>Complexity</a:t>
            </a:r>
            <a:r>
              <a:rPr lang="de-DE" dirty="0"/>
              <a:t> =&gt; </a:t>
            </a:r>
            <a:r>
              <a:rPr lang="de-DE" dirty="0" err="1"/>
              <a:t>Increasing</a:t>
            </a:r>
            <a:r>
              <a:rPr lang="de-DE" dirty="0"/>
              <a:t>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Failure</a:t>
            </a:r>
            <a:endParaRPr lang="de-DE" dirty="0"/>
          </a:p>
          <a:p>
            <a:r>
              <a:rPr lang="de-DE" dirty="0" err="1"/>
              <a:t>Increasing</a:t>
            </a:r>
            <a:r>
              <a:rPr lang="de-DE" dirty="0"/>
              <a:t> </a:t>
            </a:r>
            <a:r>
              <a:rPr lang="de-DE" dirty="0" err="1"/>
              <a:t>Criticality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=&gt; </a:t>
            </a:r>
            <a:r>
              <a:rPr lang="de-DE" dirty="0" err="1"/>
              <a:t>Increasing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Impact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Failure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297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478537-1BA0-3C4F-B9A0-B1FF1B8B2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situation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3CFE5C-AFC7-FE48-AB88-F0991D665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Increasing</a:t>
            </a:r>
            <a:r>
              <a:rPr lang="de-DE" dirty="0"/>
              <a:t> </a:t>
            </a:r>
            <a:r>
              <a:rPr lang="de-DE" dirty="0" err="1"/>
              <a:t>Complexity</a:t>
            </a:r>
            <a:r>
              <a:rPr lang="de-DE" dirty="0"/>
              <a:t> =&gt; </a:t>
            </a:r>
            <a:r>
              <a:rPr lang="de-DE" dirty="0" err="1"/>
              <a:t>Increasing</a:t>
            </a:r>
            <a:r>
              <a:rPr lang="de-DE" dirty="0"/>
              <a:t>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Failure</a:t>
            </a:r>
            <a:endParaRPr lang="de-DE" dirty="0"/>
          </a:p>
          <a:p>
            <a:r>
              <a:rPr lang="de-DE" dirty="0" err="1"/>
              <a:t>Increasing</a:t>
            </a:r>
            <a:r>
              <a:rPr lang="de-DE" dirty="0"/>
              <a:t> </a:t>
            </a:r>
            <a:r>
              <a:rPr lang="de-DE" dirty="0" err="1"/>
              <a:t>Criticality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=&gt; </a:t>
            </a:r>
            <a:r>
              <a:rPr lang="de-DE" dirty="0" err="1"/>
              <a:t>Increasing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Impact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Failure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0CB7F3E-74DD-114F-BBE4-86B909AF6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0613" y="3552924"/>
            <a:ext cx="4013200" cy="239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769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2E9023-3BD2-4A4E-A86D-9B63CFFB9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Handling </a:t>
            </a:r>
            <a:r>
              <a:rPr lang="de-DE" dirty="0" err="1"/>
              <a:t>complexity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7715D67-15A2-E541-9EDC-E1C2CF8CF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32" y="4875215"/>
            <a:ext cx="853022" cy="1153728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C1404D1-F661-1B48-9562-B3E1428016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475547" y="1924180"/>
            <a:ext cx="1474792" cy="186736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DC40E5E5-AA54-B04E-9ABA-DD57759AFF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5355" y="3556003"/>
            <a:ext cx="1706175" cy="201295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39CAA32-F8CA-E649-BFDF-AEA4DEBF5F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0345" y="4562478"/>
            <a:ext cx="1149350" cy="1225550"/>
          </a:xfrm>
          <a:prstGeom prst="rect">
            <a:avLst/>
          </a:prstGeom>
        </p:spPr>
      </p:pic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0E328FAF-9D7B-6143-907E-57E61D875EF0}"/>
              </a:ext>
            </a:extLst>
          </p:cNvPr>
          <p:cNvCxnSpPr>
            <a:stCxn id="6" idx="2"/>
          </p:cNvCxnSpPr>
          <p:nvPr/>
        </p:nvCxnSpPr>
        <p:spPr>
          <a:xfrm>
            <a:off x="4212943" y="3791543"/>
            <a:ext cx="0" cy="770935"/>
          </a:xfrm>
          <a:prstGeom prst="line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3094ABF0-C64B-EF4E-A197-7A49E13EDEDE}"/>
              </a:ext>
            </a:extLst>
          </p:cNvPr>
          <p:cNvCxnSpPr>
            <a:cxnSpLocks/>
          </p:cNvCxnSpPr>
          <p:nvPr/>
        </p:nvCxnSpPr>
        <p:spPr>
          <a:xfrm>
            <a:off x="2908169" y="5097205"/>
            <a:ext cx="652410" cy="354874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C06FC60B-6E82-B34B-9D3A-EFE4288D8402}"/>
              </a:ext>
            </a:extLst>
          </p:cNvPr>
          <p:cNvSpPr txBox="1"/>
          <p:nvPr/>
        </p:nvSpPr>
        <p:spPr>
          <a:xfrm>
            <a:off x="1687539" y="2488529"/>
            <a:ext cx="1038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Review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9760E51-476C-2845-87FE-4C6FFEF88DCD}"/>
              </a:ext>
            </a:extLst>
          </p:cNvPr>
          <p:cNvSpPr txBox="1"/>
          <p:nvPr/>
        </p:nvSpPr>
        <p:spPr>
          <a:xfrm>
            <a:off x="5487076" y="1914852"/>
            <a:ext cx="596329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Scarcity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Reviewers</a:t>
            </a: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Time-</a:t>
            </a:r>
            <a:r>
              <a:rPr lang="de-DE" sz="2400" dirty="0" err="1"/>
              <a:t>consuming</a:t>
            </a: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Social</a:t>
            </a:r>
            <a:r>
              <a:rPr lang="de-DE" sz="2400" dirty="0"/>
              <a:t> </a:t>
            </a:r>
            <a:r>
              <a:rPr lang="de-DE" sz="2400" dirty="0" err="1"/>
              <a:t>Phaenomena</a:t>
            </a:r>
            <a:endParaRPr lang="de-DE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/>
              <a:t>Interaction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Reviewer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Author</a:t>
            </a:r>
            <a:endParaRPr lang="de-DE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Relationship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endParaRPr lang="de-DE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Admiration</a:t>
            </a:r>
            <a:endParaRPr lang="de-DE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Organizational</a:t>
            </a:r>
            <a:r>
              <a:rPr lang="de-DE" sz="2400" dirty="0"/>
              <a:t> </a:t>
            </a:r>
            <a:r>
              <a:rPr lang="de-DE" sz="2400" dirty="0" err="1"/>
              <a:t>Roles</a:t>
            </a: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Human </a:t>
            </a:r>
            <a:r>
              <a:rPr lang="de-DE" sz="2400" dirty="0" err="1"/>
              <a:t>Limitations</a:t>
            </a:r>
            <a:endParaRPr lang="de-DE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Tiredness</a:t>
            </a:r>
            <a:endParaRPr lang="de-DE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Distractedness</a:t>
            </a:r>
            <a:endParaRPr lang="de-DE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/>
              <a:t>Lack </a:t>
            </a:r>
            <a:r>
              <a:rPr lang="de-DE" sz="2400" dirty="0" err="1"/>
              <a:t>of</a:t>
            </a:r>
            <a:r>
              <a:rPr lang="de-DE" sz="2400" dirty="0"/>
              <a:t> Motivation</a:t>
            </a:r>
          </a:p>
        </p:txBody>
      </p:sp>
    </p:spTree>
    <p:extLst>
      <p:ext uri="{BB962C8B-B14F-4D97-AF65-F5344CB8AC3E}">
        <p14:creationId xmlns:p14="http://schemas.microsoft.com/office/powerpoint/2010/main" val="42327663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299A2-1930-F944-8123-3C5B937E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de-DE" dirty="0"/>
              <a:t>Formal </a:t>
            </a:r>
            <a:r>
              <a:rPr lang="de-DE" dirty="0" err="1"/>
              <a:t>methods</a:t>
            </a:r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1B52E214-B76F-894E-98B3-18BC2BE82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723" y="2196113"/>
            <a:ext cx="2044700" cy="164465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BFDA9109-A371-AA43-A3B3-D627268CDD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369465" y="3481511"/>
            <a:ext cx="1474792" cy="186736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F8854F2F-7873-A541-BA73-B20B4BA640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848" y="4772010"/>
            <a:ext cx="853022" cy="1153728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864CCB94-AB10-B54A-8AEB-22F772F73E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5773" y="4293386"/>
            <a:ext cx="1149350" cy="1225550"/>
          </a:xfrm>
          <a:prstGeom prst="rect">
            <a:avLst/>
          </a:prstGeom>
        </p:spPr>
      </p:pic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5C4169BF-269A-A049-B194-83D3B28DDA64}"/>
              </a:ext>
            </a:extLst>
          </p:cNvPr>
          <p:cNvCxnSpPr/>
          <p:nvPr/>
        </p:nvCxnSpPr>
        <p:spPr>
          <a:xfrm>
            <a:off x="4061073" y="4043355"/>
            <a:ext cx="0" cy="50006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6">
            <a:extLst>
              <a:ext uri="{FF2B5EF4-FFF2-40B4-BE49-F238E27FC236}">
                <a16:creationId xmlns:a16="http://schemas.microsoft.com/office/drawing/2014/main" id="{5B1F8097-901F-2340-971F-F3E748545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3461" y="3747086"/>
            <a:ext cx="2044700" cy="164465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D34CD490-CB04-5145-B901-00D781E39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073113" y="2225225"/>
            <a:ext cx="1474792" cy="1867363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FF16DF91-7FAB-DB48-B0A6-EA3594804D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0257" y="4780682"/>
            <a:ext cx="853022" cy="1153728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69DB42D5-6F8D-1540-9289-D3134E762D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6457" y="4321180"/>
            <a:ext cx="1149350" cy="1225550"/>
          </a:xfrm>
          <a:prstGeom prst="rect">
            <a:avLst/>
          </a:prstGeom>
        </p:spPr>
      </p:pic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858549B7-2171-7649-813C-6352E1C3AC4F}"/>
              </a:ext>
            </a:extLst>
          </p:cNvPr>
          <p:cNvCxnSpPr/>
          <p:nvPr/>
        </p:nvCxnSpPr>
        <p:spPr>
          <a:xfrm>
            <a:off x="9883482" y="4052027"/>
            <a:ext cx="0" cy="50006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>
            <a:extLst>
              <a:ext uri="{FF2B5EF4-FFF2-40B4-BE49-F238E27FC236}">
                <a16:creationId xmlns:a16="http://schemas.microsoft.com/office/drawing/2014/main" id="{E36C638A-5176-A447-AED2-D3D4EA35200D}"/>
              </a:ext>
            </a:extLst>
          </p:cNvPr>
          <p:cNvCxnSpPr>
            <a:cxnSpLocks/>
          </p:cNvCxnSpPr>
          <p:nvPr/>
        </p:nvCxnSpPr>
        <p:spPr>
          <a:xfrm>
            <a:off x="3143102" y="4814612"/>
            <a:ext cx="619125" cy="414919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>
            <a:extLst>
              <a:ext uri="{FF2B5EF4-FFF2-40B4-BE49-F238E27FC236}">
                <a16:creationId xmlns:a16="http://schemas.microsoft.com/office/drawing/2014/main" id="{6AFAEC90-05F6-5E40-98EC-87686C330038}"/>
              </a:ext>
            </a:extLst>
          </p:cNvPr>
          <p:cNvCxnSpPr/>
          <p:nvPr/>
        </p:nvCxnSpPr>
        <p:spPr>
          <a:xfrm>
            <a:off x="9026259" y="4814613"/>
            <a:ext cx="619125" cy="414919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feil nach rechts 26">
            <a:extLst>
              <a:ext uri="{FF2B5EF4-FFF2-40B4-BE49-F238E27FC236}">
                <a16:creationId xmlns:a16="http://schemas.microsoft.com/office/drawing/2014/main" id="{13A11BB9-1F7E-0745-81BC-D8F6D437D0FD}"/>
              </a:ext>
            </a:extLst>
          </p:cNvPr>
          <p:cNvSpPr/>
          <p:nvPr/>
        </p:nvSpPr>
        <p:spPr>
          <a:xfrm>
            <a:off x="5358857" y="3466491"/>
            <a:ext cx="1064171" cy="1153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345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4D3AEB-4C42-0A4C-A211-5A01BDA35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419269"/>
            <a:ext cx="9905998" cy="1478570"/>
          </a:xfrm>
        </p:spPr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kind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will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dealing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?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E48D529-B779-4843-877E-954FAB419473}"/>
              </a:ext>
            </a:extLst>
          </p:cNvPr>
          <p:cNvCxnSpPr>
            <a:cxnSpLocks/>
          </p:cNvCxnSpPr>
          <p:nvPr/>
        </p:nvCxnSpPr>
        <p:spPr>
          <a:xfrm flipV="1">
            <a:off x="2471738" y="6239482"/>
            <a:ext cx="6858000" cy="18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C44994B2-963A-8F40-8BB4-41A41E054A3C}"/>
              </a:ext>
            </a:extLst>
          </p:cNvPr>
          <p:cNvCxnSpPr>
            <a:cxnSpLocks/>
          </p:cNvCxnSpPr>
          <p:nvPr/>
        </p:nvCxnSpPr>
        <p:spPr>
          <a:xfrm flipV="1">
            <a:off x="2471738" y="2214564"/>
            <a:ext cx="0" cy="4043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879FB548-DF7A-E54F-AC1A-6D469D91E946}"/>
              </a:ext>
            </a:extLst>
          </p:cNvPr>
          <p:cNvSpPr txBox="1"/>
          <p:nvPr/>
        </p:nvSpPr>
        <p:spPr>
          <a:xfrm>
            <a:off x="7586662" y="6239482"/>
            <a:ext cx="2843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Complexity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computers</a:t>
            </a:r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7758A61-0F76-C34A-A9F0-D166135499A2}"/>
              </a:ext>
            </a:extLst>
          </p:cNvPr>
          <p:cNvSpPr txBox="1"/>
          <p:nvPr/>
        </p:nvSpPr>
        <p:spPr>
          <a:xfrm rot="16200000">
            <a:off x="1058419" y="3141075"/>
            <a:ext cx="2457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Complexity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humans</a:t>
            </a:r>
            <a:endParaRPr lang="de-DE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19004FE2-C581-874F-A67F-6784B32A360E}"/>
              </a:ext>
            </a:extLst>
          </p:cNvPr>
          <p:cNvSpPr/>
          <p:nvPr/>
        </p:nvSpPr>
        <p:spPr>
          <a:xfrm>
            <a:off x="2841072" y="4163382"/>
            <a:ext cx="6750835" cy="1958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Machine</a:t>
            </a:r>
            <a:r>
              <a:rPr lang="de-DE" dirty="0"/>
              <a:t> Learning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DE7DF5B-C80E-6541-A7D7-7DE0A25186DE}"/>
              </a:ext>
            </a:extLst>
          </p:cNvPr>
          <p:cNvSpPr/>
          <p:nvPr/>
        </p:nvSpPr>
        <p:spPr>
          <a:xfrm>
            <a:off x="2586038" y="1757362"/>
            <a:ext cx="1971669" cy="436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Digitalization</a:t>
            </a:r>
            <a:endParaRPr lang="de-DE" dirty="0"/>
          </a:p>
        </p:txBody>
      </p:sp>
      <p:sp>
        <p:nvSpPr>
          <p:cNvPr id="23" name="Pfeil nach rechts 22">
            <a:extLst>
              <a:ext uri="{FF2B5EF4-FFF2-40B4-BE49-F238E27FC236}">
                <a16:creationId xmlns:a16="http://schemas.microsoft.com/office/drawing/2014/main" id="{78E5D5FD-F984-C04A-BCE8-3DD7C15DB50F}"/>
              </a:ext>
            </a:extLst>
          </p:cNvPr>
          <p:cNvSpPr/>
          <p:nvPr/>
        </p:nvSpPr>
        <p:spPr>
          <a:xfrm>
            <a:off x="4199603" y="2654069"/>
            <a:ext cx="742950" cy="476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 nach rechts 23">
            <a:extLst>
              <a:ext uri="{FF2B5EF4-FFF2-40B4-BE49-F238E27FC236}">
                <a16:creationId xmlns:a16="http://schemas.microsoft.com/office/drawing/2014/main" id="{973A1014-19E3-054F-9371-4101605A2513}"/>
              </a:ext>
            </a:extLst>
          </p:cNvPr>
          <p:cNvSpPr/>
          <p:nvPr/>
        </p:nvSpPr>
        <p:spPr>
          <a:xfrm rot="16200000">
            <a:off x="6653481" y="3867306"/>
            <a:ext cx="742950" cy="476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29813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4D3AEB-4C42-0A4C-A211-5A01BDA35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419269"/>
            <a:ext cx="9905998" cy="1478570"/>
          </a:xfrm>
        </p:spPr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kind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will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dealing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?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E48D529-B779-4843-877E-954FAB419473}"/>
              </a:ext>
            </a:extLst>
          </p:cNvPr>
          <p:cNvCxnSpPr>
            <a:cxnSpLocks/>
          </p:cNvCxnSpPr>
          <p:nvPr/>
        </p:nvCxnSpPr>
        <p:spPr>
          <a:xfrm flipV="1">
            <a:off x="2471738" y="6239482"/>
            <a:ext cx="6858000" cy="18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C44994B2-963A-8F40-8BB4-41A41E054A3C}"/>
              </a:ext>
            </a:extLst>
          </p:cNvPr>
          <p:cNvCxnSpPr>
            <a:cxnSpLocks/>
          </p:cNvCxnSpPr>
          <p:nvPr/>
        </p:nvCxnSpPr>
        <p:spPr>
          <a:xfrm flipV="1">
            <a:off x="2471738" y="2214564"/>
            <a:ext cx="0" cy="4043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879FB548-DF7A-E54F-AC1A-6D469D91E946}"/>
              </a:ext>
            </a:extLst>
          </p:cNvPr>
          <p:cNvSpPr txBox="1"/>
          <p:nvPr/>
        </p:nvSpPr>
        <p:spPr>
          <a:xfrm>
            <a:off x="7586662" y="6239482"/>
            <a:ext cx="2843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Complexity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computers</a:t>
            </a:r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7758A61-0F76-C34A-A9F0-D166135499A2}"/>
              </a:ext>
            </a:extLst>
          </p:cNvPr>
          <p:cNvSpPr txBox="1"/>
          <p:nvPr/>
        </p:nvSpPr>
        <p:spPr>
          <a:xfrm rot="16200000">
            <a:off x="1119914" y="3079580"/>
            <a:ext cx="233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Complexity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humans</a:t>
            </a:r>
            <a:endParaRPr lang="de-DE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19004FE2-C581-874F-A67F-6784B32A360E}"/>
              </a:ext>
            </a:extLst>
          </p:cNvPr>
          <p:cNvSpPr/>
          <p:nvPr/>
        </p:nvSpPr>
        <p:spPr>
          <a:xfrm>
            <a:off x="2841072" y="4163382"/>
            <a:ext cx="6750835" cy="1958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Machine</a:t>
            </a:r>
            <a:r>
              <a:rPr lang="de-DE" dirty="0"/>
              <a:t> Learning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DE7DF5B-C80E-6541-A7D7-7DE0A25186DE}"/>
              </a:ext>
            </a:extLst>
          </p:cNvPr>
          <p:cNvSpPr/>
          <p:nvPr/>
        </p:nvSpPr>
        <p:spPr>
          <a:xfrm>
            <a:off x="2586038" y="1757362"/>
            <a:ext cx="1971669" cy="436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Digitalization</a:t>
            </a:r>
            <a:endParaRPr lang="de-DE" dirty="0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89F0A76-A6CE-7C4E-8159-5816E415C608}"/>
              </a:ext>
            </a:extLst>
          </p:cNvPr>
          <p:cNvSpPr/>
          <p:nvPr/>
        </p:nvSpPr>
        <p:spPr>
          <a:xfrm>
            <a:off x="4672006" y="1757362"/>
            <a:ext cx="4919901" cy="2288544"/>
          </a:xfrm>
          <a:prstGeom prst="rect">
            <a:avLst/>
          </a:prstGeom>
          <a:noFill/>
          <a:ln w="508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Advanced</a:t>
            </a:r>
            <a:endParaRPr lang="de-DE" dirty="0"/>
          </a:p>
          <a:p>
            <a:pPr algn="ctr"/>
            <a:r>
              <a:rPr lang="de-DE" dirty="0" err="1"/>
              <a:t>Intellectual</a:t>
            </a:r>
            <a:r>
              <a:rPr lang="de-DE" dirty="0"/>
              <a:t> </a:t>
            </a:r>
            <a:r>
              <a:rPr lang="de-DE" dirty="0" err="1"/>
              <a:t>Tooling</a:t>
            </a:r>
            <a:endParaRPr lang="de-DE" dirty="0"/>
          </a:p>
        </p:txBody>
      </p:sp>
      <p:sp>
        <p:nvSpPr>
          <p:cNvPr id="23" name="Pfeil nach rechts 22">
            <a:extLst>
              <a:ext uri="{FF2B5EF4-FFF2-40B4-BE49-F238E27FC236}">
                <a16:creationId xmlns:a16="http://schemas.microsoft.com/office/drawing/2014/main" id="{78E5D5FD-F984-C04A-BCE8-3DD7C15DB50F}"/>
              </a:ext>
            </a:extLst>
          </p:cNvPr>
          <p:cNvSpPr/>
          <p:nvPr/>
        </p:nvSpPr>
        <p:spPr>
          <a:xfrm>
            <a:off x="4199603" y="2654069"/>
            <a:ext cx="742950" cy="476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 nach rechts 23">
            <a:extLst>
              <a:ext uri="{FF2B5EF4-FFF2-40B4-BE49-F238E27FC236}">
                <a16:creationId xmlns:a16="http://schemas.microsoft.com/office/drawing/2014/main" id="{973A1014-19E3-054F-9371-4101605A2513}"/>
              </a:ext>
            </a:extLst>
          </p:cNvPr>
          <p:cNvSpPr/>
          <p:nvPr/>
        </p:nvSpPr>
        <p:spPr>
          <a:xfrm rot="16200000">
            <a:off x="6653481" y="3867306"/>
            <a:ext cx="742950" cy="476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4974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0DE78F-0DC8-CD4E-80A8-9A6F3756B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</a:t>
            </a:r>
            <a:r>
              <a:rPr lang="de-DE" dirty="0"/>
              <a:t> 1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1981462-D29C-6F49-8BBD-9D221D57DB96}"/>
              </a:ext>
            </a:extLst>
          </p:cNvPr>
          <p:cNvSpPr/>
          <p:nvPr/>
        </p:nvSpPr>
        <p:spPr>
          <a:xfrm>
            <a:off x="2686050" y="2700338"/>
            <a:ext cx="1885950" cy="1057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FeatureModels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F252215-D7EF-8C41-8992-AEF794C3AB1B}"/>
              </a:ext>
            </a:extLst>
          </p:cNvPr>
          <p:cNvSpPr/>
          <p:nvPr/>
        </p:nvSpPr>
        <p:spPr>
          <a:xfrm>
            <a:off x="6781800" y="2700337"/>
            <a:ext cx="1885950" cy="1057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Expressions</a:t>
            </a:r>
            <a:endParaRPr lang="de-DE" dirty="0"/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11DC5BAB-5092-9546-B3D1-3FE4B3E1B344}"/>
              </a:ext>
            </a:extLst>
          </p:cNvPr>
          <p:cNvCxnSpPr/>
          <p:nvPr/>
        </p:nvCxnSpPr>
        <p:spPr>
          <a:xfrm>
            <a:off x="4814888" y="3228974"/>
            <a:ext cx="177165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3D36DBD1-A3E0-4D42-B414-CE3AD9662C4E}"/>
              </a:ext>
            </a:extLst>
          </p:cNvPr>
          <p:cNvSpPr txBox="1"/>
          <p:nvPr/>
        </p:nvSpPr>
        <p:spPr>
          <a:xfrm>
            <a:off x="5198013" y="2859642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includes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45587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0DE78F-0DC8-CD4E-80A8-9A6F3756B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</a:t>
            </a:r>
            <a:r>
              <a:rPr lang="de-DE" dirty="0"/>
              <a:t> 1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1981462-D29C-6F49-8BBD-9D221D57DB96}"/>
              </a:ext>
            </a:extLst>
          </p:cNvPr>
          <p:cNvSpPr/>
          <p:nvPr/>
        </p:nvSpPr>
        <p:spPr>
          <a:xfrm>
            <a:off x="2686050" y="2700338"/>
            <a:ext cx="1885950" cy="1057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FeatureModels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F252215-D7EF-8C41-8992-AEF794C3AB1B}"/>
              </a:ext>
            </a:extLst>
          </p:cNvPr>
          <p:cNvSpPr/>
          <p:nvPr/>
        </p:nvSpPr>
        <p:spPr>
          <a:xfrm>
            <a:off x="6796087" y="2700337"/>
            <a:ext cx="2709863" cy="14946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de-DE" dirty="0" err="1"/>
              <a:t>Restrict</a:t>
            </a:r>
            <a:r>
              <a:rPr lang="de-DE" dirty="0"/>
              <a:t> (</a:t>
            </a:r>
            <a:r>
              <a:rPr lang="de-DE" dirty="0" err="1"/>
              <a:t>no</a:t>
            </a:r>
            <a:r>
              <a:rPr lang="de-DE" dirty="0"/>
              <a:t> Lambdas)</a:t>
            </a:r>
          </a:p>
          <a:p>
            <a:pPr marL="285750" indent="-285750">
              <a:buFontTx/>
              <a:buChar char="-"/>
            </a:pPr>
            <a:r>
              <a:rPr lang="de-DE" dirty="0" err="1"/>
              <a:t>Extend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References </a:t>
            </a:r>
            <a:r>
              <a:rPr lang="de-DE" dirty="0" err="1"/>
              <a:t>to</a:t>
            </a:r>
            <a:endParaRPr lang="de-DE" dirty="0"/>
          </a:p>
          <a:p>
            <a:pPr marL="742950" lvl="1" indent="-285750">
              <a:buFontTx/>
              <a:buChar char="-"/>
            </a:pPr>
            <a:r>
              <a:rPr lang="de-DE" dirty="0"/>
              <a:t>Features</a:t>
            </a:r>
          </a:p>
          <a:p>
            <a:pPr marL="742950" lvl="1" indent="-285750">
              <a:buFontTx/>
              <a:buChar char="-"/>
            </a:pPr>
            <a:r>
              <a:rPr lang="de-DE" dirty="0"/>
              <a:t>Attributes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11DC5BAB-5092-9546-B3D1-3FE4B3E1B344}"/>
              </a:ext>
            </a:extLst>
          </p:cNvPr>
          <p:cNvCxnSpPr/>
          <p:nvPr/>
        </p:nvCxnSpPr>
        <p:spPr>
          <a:xfrm>
            <a:off x="4814888" y="3228974"/>
            <a:ext cx="177165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3D36DBD1-A3E0-4D42-B414-CE3AD9662C4E}"/>
              </a:ext>
            </a:extLst>
          </p:cNvPr>
          <p:cNvSpPr txBox="1"/>
          <p:nvPr/>
        </p:nvSpPr>
        <p:spPr>
          <a:xfrm>
            <a:off x="5198013" y="2859642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includes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EC1E37E-FE41-FD43-AFC3-087162C369B2}"/>
              </a:ext>
            </a:extLst>
          </p:cNvPr>
          <p:cNvSpPr/>
          <p:nvPr/>
        </p:nvSpPr>
        <p:spPr>
          <a:xfrm>
            <a:off x="8805863" y="1077118"/>
            <a:ext cx="1885950" cy="1057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Expressions</a:t>
            </a:r>
            <a:endParaRPr lang="de-DE" dirty="0"/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28362877-E0CF-DF48-8E3C-19AFE5AFF14D}"/>
              </a:ext>
            </a:extLst>
          </p:cNvPr>
          <p:cNvCxnSpPr>
            <a:cxnSpLocks/>
          </p:cNvCxnSpPr>
          <p:nvPr/>
        </p:nvCxnSpPr>
        <p:spPr>
          <a:xfrm flipV="1">
            <a:off x="8543926" y="2257425"/>
            <a:ext cx="371474" cy="29527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A273DC98-A60F-C445-B74D-C1C3F37BAA50}"/>
              </a:ext>
            </a:extLst>
          </p:cNvPr>
          <p:cNvSpPr txBox="1"/>
          <p:nvPr/>
        </p:nvSpPr>
        <p:spPr>
          <a:xfrm>
            <a:off x="8852439" y="2293699"/>
            <a:ext cx="89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extends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20050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0DE78F-0DC8-CD4E-80A8-9A6F3756B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</a:t>
            </a:r>
            <a:r>
              <a:rPr lang="de-DE" dirty="0"/>
              <a:t> 1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1981462-D29C-6F49-8BBD-9D221D57DB96}"/>
              </a:ext>
            </a:extLst>
          </p:cNvPr>
          <p:cNvSpPr/>
          <p:nvPr/>
        </p:nvSpPr>
        <p:spPr>
          <a:xfrm>
            <a:off x="2686050" y="2700338"/>
            <a:ext cx="1885950" cy="1057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FeatureModels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F252215-D7EF-8C41-8992-AEF794C3AB1B}"/>
              </a:ext>
            </a:extLst>
          </p:cNvPr>
          <p:cNvSpPr/>
          <p:nvPr/>
        </p:nvSpPr>
        <p:spPr>
          <a:xfrm>
            <a:off x="6796087" y="2700337"/>
            <a:ext cx="2709863" cy="14946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de-DE" dirty="0" err="1"/>
              <a:t>Restrict</a:t>
            </a:r>
            <a:r>
              <a:rPr lang="de-DE" dirty="0"/>
              <a:t> (</a:t>
            </a:r>
            <a:r>
              <a:rPr lang="de-DE" dirty="0" err="1"/>
              <a:t>no</a:t>
            </a:r>
            <a:r>
              <a:rPr lang="de-DE" dirty="0"/>
              <a:t> Lambdas)</a:t>
            </a:r>
          </a:p>
          <a:p>
            <a:pPr marL="285750" indent="-285750">
              <a:buFontTx/>
              <a:buChar char="-"/>
            </a:pPr>
            <a:r>
              <a:rPr lang="de-DE" dirty="0" err="1"/>
              <a:t>Extend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References </a:t>
            </a:r>
            <a:r>
              <a:rPr lang="de-DE" dirty="0" err="1"/>
              <a:t>to</a:t>
            </a:r>
            <a:endParaRPr lang="de-DE" dirty="0"/>
          </a:p>
          <a:p>
            <a:pPr marL="742950" lvl="1" indent="-285750">
              <a:buFontTx/>
              <a:buChar char="-"/>
            </a:pPr>
            <a:r>
              <a:rPr lang="de-DE" dirty="0"/>
              <a:t>Features</a:t>
            </a:r>
          </a:p>
          <a:p>
            <a:pPr marL="742950" lvl="1" indent="-285750">
              <a:buFontTx/>
              <a:buChar char="-"/>
            </a:pPr>
            <a:r>
              <a:rPr lang="de-DE" dirty="0"/>
              <a:t>Attributes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11DC5BAB-5092-9546-B3D1-3FE4B3E1B344}"/>
              </a:ext>
            </a:extLst>
          </p:cNvPr>
          <p:cNvCxnSpPr/>
          <p:nvPr/>
        </p:nvCxnSpPr>
        <p:spPr>
          <a:xfrm>
            <a:off x="4814888" y="3228974"/>
            <a:ext cx="177165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3D36DBD1-A3E0-4D42-B414-CE3AD9662C4E}"/>
              </a:ext>
            </a:extLst>
          </p:cNvPr>
          <p:cNvSpPr txBox="1"/>
          <p:nvPr/>
        </p:nvSpPr>
        <p:spPr>
          <a:xfrm>
            <a:off x="5198013" y="2859642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includes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EC1E37E-FE41-FD43-AFC3-087162C369B2}"/>
              </a:ext>
            </a:extLst>
          </p:cNvPr>
          <p:cNvSpPr/>
          <p:nvPr/>
        </p:nvSpPr>
        <p:spPr>
          <a:xfrm>
            <a:off x="8805863" y="1077118"/>
            <a:ext cx="1885950" cy="1057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Expressions</a:t>
            </a:r>
            <a:endParaRPr lang="de-DE" dirty="0"/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28362877-E0CF-DF48-8E3C-19AFE5AFF14D}"/>
              </a:ext>
            </a:extLst>
          </p:cNvPr>
          <p:cNvCxnSpPr>
            <a:cxnSpLocks/>
          </p:cNvCxnSpPr>
          <p:nvPr/>
        </p:nvCxnSpPr>
        <p:spPr>
          <a:xfrm flipV="1">
            <a:off x="8543926" y="2257425"/>
            <a:ext cx="371474" cy="29527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A273DC98-A60F-C445-B74D-C1C3F37BAA50}"/>
              </a:ext>
            </a:extLst>
          </p:cNvPr>
          <p:cNvSpPr txBox="1"/>
          <p:nvPr/>
        </p:nvSpPr>
        <p:spPr>
          <a:xfrm>
            <a:off x="8852439" y="2293699"/>
            <a:ext cx="89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extends</a:t>
            </a:r>
            <a:endParaRPr lang="de-DE" dirty="0"/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962B5C6B-C838-F045-A7F0-BA3FF35C9340}"/>
              </a:ext>
            </a:extLst>
          </p:cNvPr>
          <p:cNvSpPr/>
          <p:nvPr/>
        </p:nvSpPr>
        <p:spPr>
          <a:xfrm>
            <a:off x="9158288" y="5000625"/>
            <a:ext cx="1571625" cy="742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Semantics</a:t>
            </a:r>
            <a:r>
              <a:rPr lang="de-DE" dirty="0"/>
              <a:t> </a:t>
            </a:r>
            <a:r>
              <a:rPr lang="de-DE" dirty="0" err="1"/>
              <a:t>of</a:t>
            </a:r>
            <a:endParaRPr lang="de-DE" dirty="0"/>
          </a:p>
          <a:p>
            <a:pPr algn="ctr"/>
            <a:r>
              <a:rPr lang="de-DE" dirty="0"/>
              <a:t>Expression</a:t>
            </a:r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9AF67459-A807-0E49-A6C1-10F803385515}"/>
              </a:ext>
            </a:extLst>
          </p:cNvPr>
          <p:cNvSpPr/>
          <p:nvPr/>
        </p:nvSpPr>
        <p:spPr>
          <a:xfrm>
            <a:off x="7248525" y="5370657"/>
            <a:ext cx="1571625" cy="1153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Semantics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</a:p>
          <a:p>
            <a:pPr algn="ctr"/>
            <a:r>
              <a:rPr lang="de-DE" dirty="0" err="1"/>
              <a:t>Expressions</a:t>
            </a:r>
            <a:r>
              <a:rPr lang="de-DE" dirty="0"/>
              <a:t> </a:t>
            </a:r>
            <a:r>
              <a:rPr lang="de-DE" dirty="0" err="1"/>
              <a:t>with</a:t>
            </a:r>
            <a:endParaRPr lang="de-DE" dirty="0"/>
          </a:p>
          <a:p>
            <a:pPr algn="ctr"/>
            <a:r>
              <a:rPr lang="de-DE" dirty="0"/>
              <a:t>References</a:t>
            </a:r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F3AAFEA8-081E-4444-9781-12ECACCF881D}"/>
              </a:ext>
            </a:extLst>
          </p:cNvPr>
          <p:cNvSpPr/>
          <p:nvPr/>
        </p:nvSpPr>
        <p:spPr>
          <a:xfrm>
            <a:off x="2843212" y="5743575"/>
            <a:ext cx="1728788" cy="742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Semantics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FeatureModels</a:t>
            </a:r>
            <a:endParaRPr lang="de-DE" dirty="0"/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3A6A274A-6E5F-1B40-923D-2491CFA1A83B}"/>
              </a:ext>
            </a:extLst>
          </p:cNvPr>
          <p:cNvCxnSpPr/>
          <p:nvPr/>
        </p:nvCxnSpPr>
        <p:spPr>
          <a:xfrm>
            <a:off x="3629025" y="3957638"/>
            <a:ext cx="0" cy="165735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DC82E4CC-2812-EE4B-BB67-DD49E8D444F9}"/>
              </a:ext>
            </a:extLst>
          </p:cNvPr>
          <p:cNvCxnSpPr>
            <a:cxnSpLocks/>
          </p:cNvCxnSpPr>
          <p:nvPr/>
        </p:nvCxnSpPr>
        <p:spPr>
          <a:xfrm>
            <a:off x="8110538" y="4310063"/>
            <a:ext cx="0" cy="910119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F0BBF0A1-D9AE-6F42-9DCF-4D57BE266462}"/>
              </a:ext>
            </a:extLst>
          </p:cNvPr>
          <p:cNvCxnSpPr>
            <a:cxnSpLocks/>
          </p:cNvCxnSpPr>
          <p:nvPr/>
        </p:nvCxnSpPr>
        <p:spPr>
          <a:xfrm>
            <a:off x="10134607" y="2293699"/>
            <a:ext cx="0" cy="2564051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99E3CFDF-8A41-A743-B9D9-9E876766ECC4}"/>
              </a:ext>
            </a:extLst>
          </p:cNvPr>
          <p:cNvCxnSpPr>
            <a:cxnSpLocks/>
          </p:cNvCxnSpPr>
          <p:nvPr/>
        </p:nvCxnSpPr>
        <p:spPr>
          <a:xfrm flipV="1">
            <a:off x="8934953" y="5833876"/>
            <a:ext cx="371474" cy="29527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D5872373-4650-444B-AF5C-6B0EB2563F45}"/>
              </a:ext>
            </a:extLst>
          </p:cNvPr>
          <p:cNvSpPr txBox="1"/>
          <p:nvPr/>
        </p:nvSpPr>
        <p:spPr>
          <a:xfrm>
            <a:off x="9243466" y="5870150"/>
            <a:ext cx="89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extends</a:t>
            </a:r>
            <a:endParaRPr lang="de-DE" dirty="0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730F62C7-EAE5-C141-B24A-C7FD26525F49}"/>
              </a:ext>
            </a:extLst>
          </p:cNvPr>
          <p:cNvCxnSpPr/>
          <p:nvPr/>
        </p:nvCxnSpPr>
        <p:spPr>
          <a:xfrm>
            <a:off x="5078938" y="6173084"/>
            <a:ext cx="177165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4FA5E0A2-8BBE-1842-97CA-F72F6FD7BD08}"/>
              </a:ext>
            </a:extLst>
          </p:cNvPr>
          <p:cNvSpPr txBox="1"/>
          <p:nvPr/>
        </p:nvSpPr>
        <p:spPr>
          <a:xfrm>
            <a:off x="5462063" y="5803752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includes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236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9B8FF-77FF-0F42-B2D4-E35A983A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Tooling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68EBF8B-63BE-B645-8221-9E7A13113A5F}"/>
              </a:ext>
            </a:extLst>
          </p:cNvPr>
          <p:cNvSpPr txBox="1"/>
          <p:nvPr/>
        </p:nvSpPr>
        <p:spPr>
          <a:xfrm>
            <a:off x="1889126" y="3686175"/>
            <a:ext cx="1057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Goal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9956CA-844F-DD43-98D8-18745E815BF7}"/>
              </a:ext>
            </a:extLst>
          </p:cNvPr>
          <p:cNvCxnSpPr>
            <a:cxnSpLocks/>
          </p:cNvCxnSpPr>
          <p:nvPr/>
        </p:nvCxnSpPr>
        <p:spPr>
          <a:xfrm flipH="1">
            <a:off x="3246438" y="3978562"/>
            <a:ext cx="657225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A192A84C-2527-FC4B-BE14-C17194397F44}"/>
              </a:ext>
            </a:extLst>
          </p:cNvPr>
          <p:cNvSpPr txBox="1"/>
          <p:nvPr/>
        </p:nvSpPr>
        <p:spPr>
          <a:xfrm>
            <a:off x="4246563" y="3686175"/>
            <a:ext cx="904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Tool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C2DFFBF0-096B-024B-B44E-4F5705017F84}"/>
              </a:ext>
            </a:extLst>
          </p:cNvPr>
          <p:cNvCxnSpPr>
            <a:cxnSpLocks/>
          </p:cNvCxnSpPr>
          <p:nvPr/>
        </p:nvCxnSpPr>
        <p:spPr>
          <a:xfrm flipH="1">
            <a:off x="5256214" y="3980436"/>
            <a:ext cx="1092992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878FF634-B939-3D44-8B45-0E186CECFE21}"/>
              </a:ext>
            </a:extLst>
          </p:cNvPr>
          <p:cNvSpPr txBox="1"/>
          <p:nvPr/>
        </p:nvSpPr>
        <p:spPr>
          <a:xfrm>
            <a:off x="6432549" y="3686174"/>
            <a:ext cx="1576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/>
              <a:t>Concept</a:t>
            </a:r>
            <a:endParaRPr lang="de-DE" sz="3200" b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2C48038-4A5B-1D43-8F6F-94BB66F4DA8C}"/>
              </a:ext>
            </a:extLst>
          </p:cNvPr>
          <p:cNvSpPr txBox="1"/>
          <p:nvPr/>
        </p:nvSpPr>
        <p:spPr>
          <a:xfrm>
            <a:off x="3369072" y="3429000"/>
            <a:ext cx="835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use</a:t>
            </a:r>
            <a:endParaRPr lang="de-DE" sz="28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A5AAC47-0825-374B-B41A-BFFB8A692596}"/>
              </a:ext>
            </a:extLst>
          </p:cNvPr>
          <p:cNvSpPr txBox="1"/>
          <p:nvPr/>
        </p:nvSpPr>
        <p:spPr>
          <a:xfrm>
            <a:off x="5380035" y="3455341"/>
            <a:ext cx="105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build</a:t>
            </a:r>
            <a:endParaRPr lang="de-DE" sz="2800" dirty="0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00803F90-446B-FD4F-A506-415A875CE2BE}"/>
              </a:ext>
            </a:extLst>
          </p:cNvPr>
          <p:cNvCxnSpPr>
            <a:cxnSpLocks/>
          </p:cNvCxnSpPr>
          <p:nvPr/>
        </p:nvCxnSpPr>
        <p:spPr>
          <a:xfrm flipH="1">
            <a:off x="8108953" y="3980436"/>
            <a:ext cx="1092992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B94E2E6B-BF12-E845-9DCF-13FDD830D468}"/>
              </a:ext>
            </a:extLst>
          </p:cNvPr>
          <p:cNvSpPr txBox="1"/>
          <p:nvPr/>
        </p:nvSpPr>
        <p:spPr>
          <a:xfrm>
            <a:off x="8232774" y="3455341"/>
            <a:ext cx="105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invent</a:t>
            </a:r>
            <a:endParaRPr lang="de-DE" sz="2800" dirty="0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F5B79136-7264-2F42-A68C-823A54DF51A3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7220743" y="1671638"/>
            <a:ext cx="0" cy="201453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7A4B564A-2991-5540-ACC5-B323E7266BB2}"/>
              </a:ext>
            </a:extLst>
          </p:cNvPr>
          <p:cNvSpPr txBox="1"/>
          <p:nvPr/>
        </p:nvSpPr>
        <p:spPr>
          <a:xfrm rot="16200000">
            <a:off x="5795563" y="2315694"/>
            <a:ext cx="2125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communicate</a:t>
            </a:r>
            <a:endParaRPr lang="de-DE" sz="2800" dirty="0"/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F10F81C9-03CC-904C-A962-488F16B2BA3E}"/>
              </a:ext>
            </a:extLst>
          </p:cNvPr>
          <p:cNvCxnSpPr>
            <a:cxnSpLocks/>
          </p:cNvCxnSpPr>
          <p:nvPr/>
        </p:nvCxnSpPr>
        <p:spPr>
          <a:xfrm flipV="1">
            <a:off x="4744239" y="1671638"/>
            <a:ext cx="0" cy="201453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EB6C94C4-1701-EA48-8678-CA0A58D152FB}"/>
              </a:ext>
            </a:extLst>
          </p:cNvPr>
          <p:cNvSpPr txBox="1"/>
          <p:nvPr/>
        </p:nvSpPr>
        <p:spPr>
          <a:xfrm rot="16200000">
            <a:off x="3861263" y="2414121"/>
            <a:ext cx="115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trade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942762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B84AE-6754-294E-B683-C1F547938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</a:t>
            </a:r>
            <a:r>
              <a:rPr lang="de-DE" dirty="0"/>
              <a:t> 2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6AD842A-55E8-1445-9309-54535662F418}"/>
              </a:ext>
            </a:extLst>
          </p:cNvPr>
          <p:cNvSpPr/>
          <p:nvPr/>
        </p:nvSpPr>
        <p:spPr>
          <a:xfrm>
            <a:off x="2372809" y="2097088"/>
            <a:ext cx="175935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FeatureModels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FF8828F-C5AA-0F40-AE67-A581E14A6D16}"/>
              </a:ext>
            </a:extLst>
          </p:cNvPr>
          <p:cNvSpPr/>
          <p:nvPr/>
        </p:nvSpPr>
        <p:spPr>
          <a:xfrm>
            <a:off x="2239699" y="3578738"/>
            <a:ext cx="20255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PresenceConditions</a:t>
            </a:r>
            <a:endParaRPr lang="de-DE" dirty="0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9CDE67B9-4594-FF4F-AEA2-9F276CB0CBF4}"/>
              </a:ext>
            </a:extLst>
          </p:cNvPr>
          <p:cNvCxnSpPr>
            <a:cxnSpLocks/>
          </p:cNvCxnSpPr>
          <p:nvPr/>
        </p:nvCxnSpPr>
        <p:spPr>
          <a:xfrm flipV="1">
            <a:off x="3252485" y="3159890"/>
            <a:ext cx="0" cy="26911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BF08B418-B6EF-DC4E-B1B5-FBECD2C5BDE4}"/>
              </a:ext>
            </a:extLst>
          </p:cNvPr>
          <p:cNvSpPr txBox="1"/>
          <p:nvPr/>
        </p:nvSpPr>
        <p:spPr>
          <a:xfrm>
            <a:off x="3371851" y="3109779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references</a:t>
            </a: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8978154-7F70-984D-9441-5E5F94FAC5A7}"/>
              </a:ext>
            </a:extLst>
          </p:cNvPr>
          <p:cNvSpPr/>
          <p:nvPr/>
        </p:nvSpPr>
        <p:spPr>
          <a:xfrm>
            <a:off x="6539996" y="2097088"/>
            <a:ext cx="200392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BusinessProcesses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46432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B84AE-6754-294E-B683-C1F547938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</a:t>
            </a:r>
            <a:r>
              <a:rPr lang="de-DE" dirty="0"/>
              <a:t> 2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6AD842A-55E8-1445-9309-54535662F418}"/>
              </a:ext>
            </a:extLst>
          </p:cNvPr>
          <p:cNvSpPr/>
          <p:nvPr/>
        </p:nvSpPr>
        <p:spPr>
          <a:xfrm>
            <a:off x="2372809" y="2097088"/>
            <a:ext cx="175935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FeatureModels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FF8828F-C5AA-0F40-AE67-A581E14A6D16}"/>
              </a:ext>
            </a:extLst>
          </p:cNvPr>
          <p:cNvSpPr/>
          <p:nvPr/>
        </p:nvSpPr>
        <p:spPr>
          <a:xfrm>
            <a:off x="2239699" y="3578738"/>
            <a:ext cx="20255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PresenceConditions</a:t>
            </a:r>
            <a:endParaRPr lang="de-DE" dirty="0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9CDE67B9-4594-FF4F-AEA2-9F276CB0CBF4}"/>
              </a:ext>
            </a:extLst>
          </p:cNvPr>
          <p:cNvCxnSpPr>
            <a:cxnSpLocks/>
          </p:cNvCxnSpPr>
          <p:nvPr/>
        </p:nvCxnSpPr>
        <p:spPr>
          <a:xfrm flipV="1">
            <a:off x="3252485" y="3159890"/>
            <a:ext cx="0" cy="26911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BF08B418-B6EF-DC4E-B1B5-FBECD2C5BDE4}"/>
              </a:ext>
            </a:extLst>
          </p:cNvPr>
          <p:cNvSpPr txBox="1"/>
          <p:nvPr/>
        </p:nvSpPr>
        <p:spPr>
          <a:xfrm>
            <a:off x="3371851" y="3109779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references</a:t>
            </a: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8978154-7F70-984D-9441-5E5F94FAC5A7}"/>
              </a:ext>
            </a:extLst>
          </p:cNvPr>
          <p:cNvSpPr/>
          <p:nvPr/>
        </p:nvSpPr>
        <p:spPr>
          <a:xfrm>
            <a:off x="6539996" y="2097088"/>
            <a:ext cx="200392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BusinessProcesses</a:t>
            </a:r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4C6A6C9-FB6D-B241-AB19-CD2764A63E3B}"/>
              </a:ext>
            </a:extLst>
          </p:cNvPr>
          <p:cNvSpPr/>
          <p:nvPr/>
        </p:nvSpPr>
        <p:spPr>
          <a:xfrm>
            <a:off x="6539995" y="3578738"/>
            <a:ext cx="200392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BusinessProcesses</a:t>
            </a:r>
            <a:endParaRPr lang="de-DE" dirty="0"/>
          </a:p>
          <a:p>
            <a:pPr algn="ctr"/>
            <a:r>
              <a:rPr lang="de-DE" dirty="0" err="1"/>
              <a:t>With</a:t>
            </a:r>
            <a:endParaRPr lang="de-DE" dirty="0"/>
          </a:p>
          <a:p>
            <a:pPr algn="ctr"/>
            <a:r>
              <a:rPr lang="de-DE" dirty="0" err="1"/>
              <a:t>PresenceConditions</a:t>
            </a:r>
            <a:endParaRPr lang="de-DE" dirty="0"/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BBACEC39-3FF3-3E49-AD5C-F46861227718}"/>
              </a:ext>
            </a:extLst>
          </p:cNvPr>
          <p:cNvCxnSpPr>
            <a:cxnSpLocks/>
          </p:cNvCxnSpPr>
          <p:nvPr/>
        </p:nvCxnSpPr>
        <p:spPr>
          <a:xfrm flipH="1">
            <a:off x="4515113" y="4035938"/>
            <a:ext cx="1861572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0F6E5D60-07B9-7E42-B1FE-BC7414B75A65}"/>
              </a:ext>
            </a:extLst>
          </p:cNvPr>
          <p:cNvCxnSpPr>
            <a:cxnSpLocks/>
          </p:cNvCxnSpPr>
          <p:nvPr/>
        </p:nvCxnSpPr>
        <p:spPr>
          <a:xfrm flipV="1">
            <a:off x="7541959" y="3159890"/>
            <a:ext cx="0" cy="31922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A5193306-B295-844B-81DB-D938B1A058FF}"/>
              </a:ext>
            </a:extLst>
          </p:cNvPr>
          <p:cNvSpPr txBox="1"/>
          <p:nvPr/>
        </p:nvSpPr>
        <p:spPr>
          <a:xfrm>
            <a:off x="7676889" y="3105092"/>
            <a:ext cx="89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extends</a:t>
            </a:r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CDD121D-B95B-E242-ADD7-D0429352F98A}"/>
              </a:ext>
            </a:extLst>
          </p:cNvPr>
          <p:cNvSpPr txBox="1"/>
          <p:nvPr/>
        </p:nvSpPr>
        <p:spPr>
          <a:xfrm>
            <a:off x="5121629" y="3616319"/>
            <a:ext cx="89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extends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6506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B84AE-6754-294E-B683-C1F547938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</a:t>
            </a:r>
            <a:r>
              <a:rPr lang="de-DE" dirty="0"/>
              <a:t> 2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6AD842A-55E8-1445-9309-54535662F418}"/>
              </a:ext>
            </a:extLst>
          </p:cNvPr>
          <p:cNvSpPr/>
          <p:nvPr/>
        </p:nvSpPr>
        <p:spPr>
          <a:xfrm>
            <a:off x="2372809" y="2097088"/>
            <a:ext cx="175935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FeatureModels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FF8828F-C5AA-0F40-AE67-A581E14A6D16}"/>
              </a:ext>
            </a:extLst>
          </p:cNvPr>
          <p:cNvSpPr/>
          <p:nvPr/>
        </p:nvSpPr>
        <p:spPr>
          <a:xfrm>
            <a:off x="2239699" y="3578738"/>
            <a:ext cx="20255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PresenceConditions</a:t>
            </a:r>
            <a:endParaRPr lang="de-DE" dirty="0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9CDE67B9-4594-FF4F-AEA2-9F276CB0CBF4}"/>
              </a:ext>
            </a:extLst>
          </p:cNvPr>
          <p:cNvCxnSpPr>
            <a:cxnSpLocks/>
          </p:cNvCxnSpPr>
          <p:nvPr/>
        </p:nvCxnSpPr>
        <p:spPr>
          <a:xfrm flipV="1">
            <a:off x="3252485" y="3159890"/>
            <a:ext cx="0" cy="26911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BF08B418-B6EF-DC4E-B1B5-FBECD2C5BDE4}"/>
              </a:ext>
            </a:extLst>
          </p:cNvPr>
          <p:cNvSpPr txBox="1"/>
          <p:nvPr/>
        </p:nvSpPr>
        <p:spPr>
          <a:xfrm>
            <a:off x="3371851" y="3109779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references</a:t>
            </a: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8978154-7F70-984D-9441-5E5F94FAC5A7}"/>
              </a:ext>
            </a:extLst>
          </p:cNvPr>
          <p:cNvSpPr/>
          <p:nvPr/>
        </p:nvSpPr>
        <p:spPr>
          <a:xfrm>
            <a:off x="6539996" y="2097088"/>
            <a:ext cx="200392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BusinessProcesses</a:t>
            </a:r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4C6A6C9-FB6D-B241-AB19-CD2764A63E3B}"/>
              </a:ext>
            </a:extLst>
          </p:cNvPr>
          <p:cNvSpPr/>
          <p:nvPr/>
        </p:nvSpPr>
        <p:spPr>
          <a:xfrm>
            <a:off x="6539995" y="3578738"/>
            <a:ext cx="200392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BusinessProcesses</a:t>
            </a:r>
            <a:endParaRPr lang="de-DE" dirty="0"/>
          </a:p>
          <a:p>
            <a:pPr algn="ctr"/>
            <a:r>
              <a:rPr lang="de-DE" dirty="0" err="1"/>
              <a:t>With</a:t>
            </a:r>
            <a:endParaRPr lang="de-DE" dirty="0"/>
          </a:p>
          <a:p>
            <a:pPr algn="ctr"/>
            <a:r>
              <a:rPr lang="de-DE" dirty="0" err="1"/>
              <a:t>PresenceConditions</a:t>
            </a:r>
            <a:endParaRPr lang="de-DE" dirty="0"/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BBACEC39-3FF3-3E49-AD5C-F46861227718}"/>
              </a:ext>
            </a:extLst>
          </p:cNvPr>
          <p:cNvCxnSpPr>
            <a:cxnSpLocks/>
          </p:cNvCxnSpPr>
          <p:nvPr/>
        </p:nvCxnSpPr>
        <p:spPr>
          <a:xfrm flipH="1">
            <a:off x="4515113" y="4035938"/>
            <a:ext cx="1861572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0F6E5D60-07B9-7E42-B1FE-BC7414B75A65}"/>
              </a:ext>
            </a:extLst>
          </p:cNvPr>
          <p:cNvCxnSpPr>
            <a:cxnSpLocks/>
          </p:cNvCxnSpPr>
          <p:nvPr/>
        </p:nvCxnSpPr>
        <p:spPr>
          <a:xfrm flipV="1">
            <a:off x="7541959" y="3159890"/>
            <a:ext cx="0" cy="31922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A5193306-B295-844B-81DB-D938B1A058FF}"/>
              </a:ext>
            </a:extLst>
          </p:cNvPr>
          <p:cNvSpPr txBox="1"/>
          <p:nvPr/>
        </p:nvSpPr>
        <p:spPr>
          <a:xfrm>
            <a:off x="7676889" y="3105092"/>
            <a:ext cx="89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extends</a:t>
            </a:r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CDD121D-B95B-E242-ADD7-D0429352F98A}"/>
              </a:ext>
            </a:extLst>
          </p:cNvPr>
          <p:cNvSpPr txBox="1"/>
          <p:nvPr/>
        </p:nvSpPr>
        <p:spPr>
          <a:xfrm>
            <a:off x="5121629" y="3616319"/>
            <a:ext cx="89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extends</a:t>
            </a:r>
            <a:endParaRPr lang="de-DE" dirty="0"/>
          </a:p>
        </p:txBody>
      </p: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5211A994-CB2C-3A41-844E-3695990ABB27}"/>
              </a:ext>
            </a:extLst>
          </p:cNvPr>
          <p:cNvSpPr/>
          <p:nvPr/>
        </p:nvSpPr>
        <p:spPr>
          <a:xfrm>
            <a:off x="9186618" y="5197033"/>
            <a:ext cx="1632030" cy="7986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Deadlock-Freedom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Variants</a:t>
            </a:r>
            <a:endParaRPr lang="de-DE" dirty="0"/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A6BF07D6-8445-C446-A0AC-3E015C36C13D}"/>
              </a:ext>
            </a:extLst>
          </p:cNvPr>
          <p:cNvSpPr/>
          <p:nvPr/>
        </p:nvSpPr>
        <p:spPr>
          <a:xfrm>
            <a:off x="9186618" y="3402955"/>
            <a:ext cx="1632030" cy="7986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Deadlock-Freedom</a:t>
            </a:r>
          </a:p>
        </p:txBody>
      </p:sp>
      <p:sp>
        <p:nvSpPr>
          <p:cNvPr id="20" name="Abgerundetes Rechteck 19">
            <a:extLst>
              <a:ext uri="{FF2B5EF4-FFF2-40B4-BE49-F238E27FC236}">
                <a16:creationId xmlns:a16="http://schemas.microsoft.com/office/drawing/2014/main" id="{F63866A7-C4C1-6F4D-A13A-7801D6E0FDE4}"/>
              </a:ext>
            </a:extLst>
          </p:cNvPr>
          <p:cNvSpPr/>
          <p:nvPr/>
        </p:nvSpPr>
        <p:spPr>
          <a:xfrm>
            <a:off x="3489599" y="5197032"/>
            <a:ext cx="2025572" cy="7986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X →</a:t>
            </a:r>
          </a:p>
          <a:p>
            <a:pPr algn="ctr"/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Variants</a:t>
            </a:r>
            <a:r>
              <a:rPr lang="de-DE" dirty="0"/>
              <a:t>: X</a:t>
            </a:r>
          </a:p>
        </p:txBody>
      </p: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8A289D84-F66D-8746-8083-9FA9849265C1}"/>
              </a:ext>
            </a:extLst>
          </p:cNvPr>
          <p:cNvCxnSpPr>
            <a:cxnSpLocks/>
          </p:cNvCxnSpPr>
          <p:nvPr/>
        </p:nvCxnSpPr>
        <p:spPr>
          <a:xfrm>
            <a:off x="3489599" y="4595149"/>
            <a:ext cx="642563" cy="497712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D1AEC6B3-3372-6B49-964F-0F79495D4B7E}"/>
              </a:ext>
            </a:extLst>
          </p:cNvPr>
          <p:cNvCxnSpPr>
            <a:cxnSpLocks/>
          </p:cNvCxnSpPr>
          <p:nvPr/>
        </p:nvCxnSpPr>
        <p:spPr>
          <a:xfrm>
            <a:off x="8543924" y="4595149"/>
            <a:ext cx="642563" cy="497712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91A08B11-9EE4-4142-A9A1-9AC0D5D74167}"/>
              </a:ext>
            </a:extLst>
          </p:cNvPr>
          <p:cNvCxnSpPr>
            <a:cxnSpLocks/>
          </p:cNvCxnSpPr>
          <p:nvPr/>
        </p:nvCxnSpPr>
        <p:spPr>
          <a:xfrm>
            <a:off x="8568160" y="2900492"/>
            <a:ext cx="642563" cy="497712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DF25585A-0C3F-5D40-B332-37EA50D57E06}"/>
              </a:ext>
            </a:extLst>
          </p:cNvPr>
          <p:cNvCxnSpPr>
            <a:cxnSpLocks/>
          </p:cNvCxnSpPr>
          <p:nvPr/>
        </p:nvCxnSpPr>
        <p:spPr>
          <a:xfrm flipH="1">
            <a:off x="5680387" y="5596358"/>
            <a:ext cx="337788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95E33C16-248C-2D42-A5BE-1450E25A9208}"/>
              </a:ext>
            </a:extLst>
          </p:cNvPr>
          <p:cNvCxnSpPr>
            <a:cxnSpLocks/>
          </p:cNvCxnSpPr>
          <p:nvPr/>
        </p:nvCxnSpPr>
        <p:spPr>
          <a:xfrm flipV="1">
            <a:off x="10002633" y="4275929"/>
            <a:ext cx="0" cy="81693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E2AD62F0-4102-544B-BFF4-A95F648F96BA}"/>
              </a:ext>
            </a:extLst>
          </p:cNvPr>
          <p:cNvSpPr txBox="1"/>
          <p:nvPr/>
        </p:nvSpPr>
        <p:spPr>
          <a:xfrm>
            <a:off x="10002633" y="4523039"/>
            <a:ext cx="89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extends</a:t>
            </a:r>
            <a:endParaRPr lang="de-DE" dirty="0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85D5356-95A0-5D4E-B63E-0AB24D339C17}"/>
              </a:ext>
            </a:extLst>
          </p:cNvPr>
          <p:cNvSpPr txBox="1"/>
          <p:nvPr/>
        </p:nvSpPr>
        <p:spPr>
          <a:xfrm>
            <a:off x="6785748" y="5605456"/>
            <a:ext cx="89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extends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819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9B8FF-77FF-0F42-B2D4-E35A983A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Tooling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68EBF8B-63BE-B645-8221-9E7A13113A5F}"/>
              </a:ext>
            </a:extLst>
          </p:cNvPr>
          <p:cNvSpPr txBox="1"/>
          <p:nvPr/>
        </p:nvSpPr>
        <p:spPr>
          <a:xfrm>
            <a:off x="1889126" y="3686175"/>
            <a:ext cx="1057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Goal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9956CA-844F-DD43-98D8-18745E815BF7}"/>
              </a:ext>
            </a:extLst>
          </p:cNvPr>
          <p:cNvCxnSpPr>
            <a:cxnSpLocks/>
          </p:cNvCxnSpPr>
          <p:nvPr/>
        </p:nvCxnSpPr>
        <p:spPr>
          <a:xfrm flipH="1">
            <a:off x="3246438" y="3978562"/>
            <a:ext cx="657225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A192A84C-2527-FC4B-BE14-C17194397F44}"/>
              </a:ext>
            </a:extLst>
          </p:cNvPr>
          <p:cNvSpPr txBox="1"/>
          <p:nvPr/>
        </p:nvSpPr>
        <p:spPr>
          <a:xfrm>
            <a:off x="4246563" y="3686175"/>
            <a:ext cx="904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Tool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C2DFFBF0-096B-024B-B44E-4F5705017F84}"/>
              </a:ext>
            </a:extLst>
          </p:cNvPr>
          <p:cNvCxnSpPr>
            <a:cxnSpLocks/>
          </p:cNvCxnSpPr>
          <p:nvPr/>
        </p:nvCxnSpPr>
        <p:spPr>
          <a:xfrm flipH="1">
            <a:off x="5256214" y="3980436"/>
            <a:ext cx="1092992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878FF634-B939-3D44-8B45-0E186CECFE21}"/>
              </a:ext>
            </a:extLst>
          </p:cNvPr>
          <p:cNvSpPr txBox="1"/>
          <p:nvPr/>
        </p:nvSpPr>
        <p:spPr>
          <a:xfrm>
            <a:off x="6432549" y="3686174"/>
            <a:ext cx="1576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/>
              <a:t>Concept</a:t>
            </a:r>
            <a:endParaRPr lang="de-DE" sz="3200" b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2C48038-4A5B-1D43-8F6F-94BB66F4DA8C}"/>
              </a:ext>
            </a:extLst>
          </p:cNvPr>
          <p:cNvSpPr txBox="1"/>
          <p:nvPr/>
        </p:nvSpPr>
        <p:spPr>
          <a:xfrm>
            <a:off x="3369072" y="3429000"/>
            <a:ext cx="835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use</a:t>
            </a:r>
            <a:endParaRPr lang="de-DE" sz="28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A5AAC47-0825-374B-B41A-BFFB8A692596}"/>
              </a:ext>
            </a:extLst>
          </p:cNvPr>
          <p:cNvSpPr txBox="1"/>
          <p:nvPr/>
        </p:nvSpPr>
        <p:spPr>
          <a:xfrm>
            <a:off x="5380035" y="3455341"/>
            <a:ext cx="105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build</a:t>
            </a:r>
            <a:endParaRPr lang="de-DE" sz="2800" dirty="0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00803F90-446B-FD4F-A506-415A875CE2BE}"/>
              </a:ext>
            </a:extLst>
          </p:cNvPr>
          <p:cNvCxnSpPr>
            <a:cxnSpLocks/>
          </p:cNvCxnSpPr>
          <p:nvPr/>
        </p:nvCxnSpPr>
        <p:spPr>
          <a:xfrm flipH="1">
            <a:off x="8108953" y="3980436"/>
            <a:ext cx="1092992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B94E2E6B-BF12-E845-9DCF-13FDD830D468}"/>
              </a:ext>
            </a:extLst>
          </p:cNvPr>
          <p:cNvSpPr txBox="1"/>
          <p:nvPr/>
        </p:nvSpPr>
        <p:spPr>
          <a:xfrm>
            <a:off x="8232774" y="3455341"/>
            <a:ext cx="105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invent</a:t>
            </a:r>
            <a:endParaRPr lang="de-DE" sz="2800" dirty="0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F5B79136-7264-2F42-A68C-823A54DF51A3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7220743" y="1671638"/>
            <a:ext cx="0" cy="201453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7A4B564A-2991-5540-ACC5-B323E7266BB2}"/>
              </a:ext>
            </a:extLst>
          </p:cNvPr>
          <p:cNvSpPr txBox="1"/>
          <p:nvPr/>
        </p:nvSpPr>
        <p:spPr>
          <a:xfrm rot="16200000">
            <a:off x="5795563" y="2315694"/>
            <a:ext cx="2125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communicate</a:t>
            </a:r>
            <a:endParaRPr lang="de-DE" sz="2800" dirty="0"/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F10F81C9-03CC-904C-A962-488F16B2BA3E}"/>
              </a:ext>
            </a:extLst>
          </p:cNvPr>
          <p:cNvCxnSpPr>
            <a:cxnSpLocks/>
          </p:cNvCxnSpPr>
          <p:nvPr/>
        </p:nvCxnSpPr>
        <p:spPr>
          <a:xfrm flipV="1">
            <a:off x="4744239" y="1671638"/>
            <a:ext cx="0" cy="201453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EB6C94C4-1701-EA48-8678-CA0A58D152FB}"/>
              </a:ext>
            </a:extLst>
          </p:cNvPr>
          <p:cNvSpPr txBox="1"/>
          <p:nvPr/>
        </p:nvSpPr>
        <p:spPr>
          <a:xfrm rot="16200000">
            <a:off x="3861263" y="2414121"/>
            <a:ext cx="115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trade</a:t>
            </a:r>
            <a:endParaRPr lang="de-DE" sz="2800" dirty="0"/>
          </a:p>
        </p:txBody>
      </p:sp>
      <p:sp>
        <p:nvSpPr>
          <p:cNvPr id="29" name="Nach rechts gekrümmter Pfeil 28">
            <a:extLst>
              <a:ext uri="{FF2B5EF4-FFF2-40B4-BE49-F238E27FC236}">
                <a16:creationId xmlns:a16="http://schemas.microsoft.com/office/drawing/2014/main" id="{155CFEFC-0669-0D4D-BD7A-3F03DE6DABE3}"/>
              </a:ext>
            </a:extLst>
          </p:cNvPr>
          <p:cNvSpPr/>
          <p:nvPr/>
        </p:nvSpPr>
        <p:spPr>
          <a:xfrm rot="16200000">
            <a:off x="4883945" y="3993485"/>
            <a:ext cx="950912" cy="1473203"/>
          </a:xfrm>
          <a:prstGeom prst="curved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7695DE21-416C-4140-9C4D-985B276BD256}"/>
              </a:ext>
            </a:extLst>
          </p:cNvPr>
          <p:cNvSpPr txBox="1"/>
          <p:nvPr/>
        </p:nvSpPr>
        <p:spPr>
          <a:xfrm>
            <a:off x="4580931" y="5227096"/>
            <a:ext cx="1350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improve</a:t>
            </a:r>
            <a:endParaRPr lang="de-DE" sz="2800" dirty="0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DC3CC896-D3C4-9C49-B463-A9F88484170D}"/>
              </a:ext>
            </a:extLst>
          </p:cNvPr>
          <p:cNvSpPr txBox="1"/>
          <p:nvPr/>
        </p:nvSpPr>
        <p:spPr>
          <a:xfrm>
            <a:off x="9272373" y="431977"/>
            <a:ext cx="1775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 </a:t>
            </a:r>
            <a:r>
              <a:rPr lang="de-DE" dirty="0" err="1"/>
              <a:t>Mio</a:t>
            </a:r>
            <a:r>
              <a:rPr lang="de-DE" dirty="0"/>
              <a:t>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ago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984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299A2-1930-F944-8123-3C5B937EF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ChainS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Tools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6B16A5D-E14B-A74C-8EBD-D19D47A7CBD6}"/>
              </a:ext>
            </a:extLst>
          </p:cNvPr>
          <p:cNvSpPr txBox="1"/>
          <p:nvPr/>
        </p:nvSpPr>
        <p:spPr>
          <a:xfrm>
            <a:off x="6343650" y="3388292"/>
            <a:ext cx="94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Knife</a:t>
            </a:r>
            <a:endParaRPr lang="de-DE" sz="28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54B8DF0-69FE-954E-A1C0-162609FFD738}"/>
              </a:ext>
            </a:extLst>
          </p:cNvPr>
          <p:cNvSpPr txBox="1"/>
          <p:nvPr/>
        </p:nvSpPr>
        <p:spPr>
          <a:xfrm>
            <a:off x="8024812" y="3385672"/>
            <a:ext cx="1404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Hammer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2768012-233C-1446-886B-F3B7BBAE0241}"/>
              </a:ext>
            </a:extLst>
          </p:cNvPr>
          <p:cNvSpPr txBox="1"/>
          <p:nvPr/>
        </p:nvSpPr>
        <p:spPr>
          <a:xfrm>
            <a:off x="4052887" y="2382472"/>
            <a:ext cx="107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Spear</a:t>
            </a:r>
            <a:endParaRPr lang="de-DE" sz="28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0F7489A-F2B2-2F4B-9A2E-AF96583DE05D}"/>
              </a:ext>
            </a:extLst>
          </p:cNvPr>
          <p:cNvSpPr txBox="1"/>
          <p:nvPr/>
        </p:nvSpPr>
        <p:spPr>
          <a:xfrm>
            <a:off x="4052886" y="3496014"/>
            <a:ext cx="14049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Leather</a:t>
            </a:r>
            <a:endParaRPr lang="de-DE" sz="2800" dirty="0"/>
          </a:p>
          <a:p>
            <a:endParaRPr lang="de-DE" sz="28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6909827-46F5-7644-80DB-8C3EBE13DED6}"/>
              </a:ext>
            </a:extLst>
          </p:cNvPr>
          <p:cNvSpPr txBox="1"/>
          <p:nvPr/>
        </p:nvSpPr>
        <p:spPr>
          <a:xfrm>
            <a:off x="1762122" y="3501104"/>
            <a:ext cx="14049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Shoes</a:t>
            </a:r>
            <a:endParaRPr lang="de-DE" sz="2800" dirty="0"/>
          </a:p>
          <a:p>
            <a:endParaRPr lang="de-DE" sz="28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3CD88B9-B06A-2E41-8864-4895E6B76D1E}"/>
              </a:ext>
            </a:extLst>
          </p:cNvPr>
          <p:cNvSpPr txBox="1"/>
          <p:nvPr/>
        </p:nvSpPr>
        <p:spPr>
          <a:xfrm>
            <a:off x="1762120" y="2613101"/>
            <a:ext cx="14049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Bags</a:t>
            </a:r>
          </a:p>
          <a:p>
            <a:endParaRPr lang="de-DE" sz="28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007D822-9673-7C47-8E1F-7AF2FF1700D9}"/>
              </a:ext>
            </a:extLst>
          </p:cNvPr>
          <p:cNvSpPr txBox="1"/>
          <p:nvPr/>
        </p:nvSpPr>
        <p:spPr>
          <a:xfrm>
            <a:off x="1762121" y="4610047"/>
            <a:ext cx="14049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Clothes</a:t>
            </a:r>
          </a:p>
          <a:p>
            <a:endParaRPr lang="de-DE" sz="2800" dirty="0"/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1EA7A67E-185D-8145-AC8A-1C5A20B3BEA8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flipH="1">
            <a:off x="7286625" y="3647282"/>
            <a:ext cx="738187" cy="262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8B672EF9-1263-8E47-9295-F0E8C3FCE1AA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5353049" y="3649902"/>
            <a:ext cx="990601" cy="10772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46A4B627-9EEE-E946-ACBB-8B66E45FAE23}"/>
              </a:ext>
            </a:extLst>
          </p:cNvPr>
          <p:cNvCxnSpPr>
            <a:cxnSpLocks/>
          </p:cNvCxnSpPr>
          <p:nvPr/>
        </p:nvCxnSpPr>
        <p:spPr>
          <a:xfrm flipH="1" flipV="1">
            <a:off x="5176834" y="2829492"/>
            <a:ext cx="1166816" cy="66652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83C2A762-FD57-DF4F-ADA9-ED838DA24B2D}"/>
              </a:ext>
            </a:extLst>
          </p:cNvPr>
          <p:cNvCxnSpPr>
            <a:cxnSpLocks/>
          </p:cNvCxnSpPr>
          <p:nvPr/>
        </p:nvCxnSpPr>
        <p:spPr>
          <a:xfrm flipH="1" flipV="1">
            <a:off x="2762250" y="3754597"/>
            <a:ext cx="1290637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4E7FC77E-454C-F74F-8713-E7AAD0DD87B6}"/>
              </a:ext>
            </a:extLst>
          </p:cNvPr>
          <p:cNvCxnSpPr>
            <a:cxnSpLocks/>
          </p:cNvCxnSpPr>
          <p:nvPr/>
        </p:nvCxnSpPr>
        <p:spPr>
          <a:xfrm flipH="1" flipV="1">
            <a:off x="2643188" y="3016034"/>
            <a:ext cx="1409697" cy="60927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33292C92-74AC-5F4B-930C-6761F49674EE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2907503" y="3973068"/>
            <a:ext cx="1145383" cy="82754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96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299A2-1930-F944-8123-3C5B937EF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Physical</a:t>
            </a:r>
            <a:r>
              <a:rPr lang="de-DE" dirty="0"/>
              <a:t> </a:t>
            </a:r>
            <a:r>
              <a:rPr lang="de-DE" dirty="0" err="1"/>
              <a:t>Tooling</a:t>
            </a:r>
            <a:r>
              <a:rPr lang="de-DE" dirty="0"/>
              <a:t> &amp; </a:t>
            </a:r>
            <a:r>
              <a:rPr lang="de-DE" dirty="0" err="1"/>
              <a:t>Intellectual</a:t>
            </a:r>
            <a:r>
              <a:rPr lang="de-DE" dirty="0"/>
              <a:t> </a:t>
            </a:r>
            <a:r>
              <a:rPr lang="de-DE" dirty="0" err="1"/>
              <a:t>Tooling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A9B5D-6F99-214F-9137-2BF8DCCD1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7"/>
            <a:ext cx="4287838" cy="3541714"/>
          </a:xfrm>
        </p:spPr>
        <p:txBody>
          <a:bodyPr/>
          <a:lstStyle/>
          <a:p>
            <a:r>
              <a:rPr lang="de-DE" dirty="0" err="1"/>
              <a:t>Improves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physical</a:t>
            </a:r>
            <a:r>
              <a:rPr lang="de-DE" dirty="0"/>
              <a:t> </a:t>
            </a:r>
            <a:r>
              <a:rPr lang="de-DE" dirty="0" err="1"/>
              <a:t>abilites</a:t>
            </a:r>
            <a:endParaRPr lang="de-DE" dirty="0"/>
          </a:p>
          <a:p>
            <a:pPr lvl="1"/>
            <a:r>
              <a:rPr lang="de-DE" dirty="0" err="1"/>
              <a:t>Strength</a:t>
            </a:r>
            <a:r>
              <a:rPr lang="de-DE" dirty="0"/>
              <a:t> (Hammer)</a:t>
            </a:r>
          </a:p>
          <a:p>
            <a:pPr lvl="1"/>
            <a:r>
              <a:rPr lang="de-DE" dirty="0" err="1"/>
              <a:t>Periliousness</a:t>
            </a:r>
            <a:r>
              <a:rPr lang="de-DE" dirty="0"/>
              <a:t> (</a:t>
            </a:r>
            <a:r>
              <a:rPr lang="de-DE" dirty="0" err="1"/>
              <a:t>Knife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Speed (</a:t>
            </a:r>
            <a:r>
              <a:rPr lang="de-DE" dirty="0" err="1"/>
              <a:t>Spear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Range (Bow)</a:t>
            </a:r>
          </a:p>
          <a:p>
            <a:pPr lvl="1"/>
            <a:r>
              <a:rPr lang="de-DE" dirty="0"/>
              <a:t>…</a:t>
            </a:r>
          </a:p>
          <a:p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5DCA0871-5CD9-DF47-9C9F-9FCD108B5D58}"/>
              </a:ext>
            </a:extLst>
          </p:cNvPr>
          <p:cNvSpPr txBox="1">
            <a:spLocks/>
          </p:cNvSpPr>
          <p:nvPr/>
        </p:nvSpPr>
        <p:spPr>
          <a:xfrm>
            <a:off x="5429251" y="2298699"/>
            <a:ext cx="6516688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/>
              <a:t>Improves our intellectual abilites</a:t>
            </a:r>
          </a:p>
          <a:p>
            <a:pPr lvl="1"/>
            <a:r>
              <a:rPr lang="de-DE"/>
              <a:t>Memory (Writing)</a:t>
            </a:r>
          </a:p>
          <a:p>
            <a:pPr lvl="1"/>
            <a:r>
              <a:rPr lang="de-DE"/>
              <a:t>Communication (Language, Writing, Smoke Signalling)</a:t>
            </a:r>
          </a:p>
          <a:p>
            <a:pPr lvl="1"/>
            <a:r>
              <a:rPr lang="de-DE"/>
              <a:t>Abstraction (Mathematics)</a:t>
            </a:r>
          </a:p>
          <a:p>
            <a:pPr lvl="1"/>
            <a:r>
              <a:rPr lang="de-DE"/>
              <a:t>Reasoning (Logic)</a:t>
            </a:r>
          </a:p>
          <a:p>
            <a:pPr lvl="1"/>
            <a:r>
              <a:rPr lang="de-DE"/>
              <a:t>Creativity (SCAMPER)</a:t>
            </a:r>
          </a:p>
          <a:p>
            <a:pPr lvl="1"/>
            <a:r>
              <a:rPr lang="de-DE"/>
              <a:t>…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958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9B8FF-77FF-0F42-B2D4-E35A983A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(</a:t>
            </a:r>
            <a:r>
              <a:rPr lang="de-DE" dirty="0" err="1"/>
              <a:t>Intellectual</a:t>
            </a:r>
            <a:r>
              <a:rPr lang="de-DE" dirty="0"/>
              <a:t>) </a:t>
            </a:r>
            <a:r>
              <a:rPr lang="de-DE" dirty="0" err="1"/>
              <a:t>Tooling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68EBF8B-63BE-B645-8221-9E7A13113A5F}"/>
              </a:ext>
            </a:extLst>
          </p:cNvPr>
          <p:cNvSpPr txBox="1"/>
          <p:nvPr/>
        </p:nvSpPr>
        <p:spPr>
          <a:xfrm>
            <a:off x="1889126" y="3686175"/>
            <a:ext cx="1057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Goal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192A84C-2527-FC4B-BE14-C17194397F44}"/>
              </a:ext>
            </a:extLst>
          </p:cNvPr>
          <p:cNvSpPr txBox="1"/>
          <p:nvPr/>
        </p:nvSpPr>
        <p:spPr>
          <a:xfrm>
            <a:off x="4246563" y="3686175"/>
            <a:ext cx="904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Tool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C2DFFBF0-096B-024B-B44E-4F5705017F84}"/>
              </a:ext>
            </a:extLst>
          </p:cNvPr>
          <p:cNvCxnSpPr>
            <a:cxnSpLocks/>
          </p:cNvCxnSpPr>
          <p:nvPr/>
        </p:nvCxnSpPr>
        <p:spPr>
          <a:xfrm flipH="1">
            <a:off x="5256214" y="3980436"/>
            <a:ext cx="1092992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878FF634-B939-3D44-8B45-0E186CECFE21}"/>
              </a:ext>
            </a:extLst>
          </p:cNvPr>
          <p:cNvSpPr txBox="1"/>
          <p:nvPr/>
        </p:nvSpPr>
        <p:spPr>
          <a:xfrm>
            <a:off x="6432549" y="3686174"/>
            <a:ext cx="1576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/>
              <a:t>Concept</a:t>
            </a:r>
            <a:endParaRPr lang="de-DE" sz="3200" b="1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A5AAC47-0825-374B-B41A-BFFB8A692596}"/>
              </a:ext>
            </a:extLst>
          </p:cNvPr>
          <p:cNvSpPr txBox="1"/>
          <p:nvPr/>
        </p:nvSpPr>
        <p:spPr>
          <a:xfrm>
            <a:off x="5380035" y="3455341"/>
            <a:ext cx="105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build</a:t>
            </a:r>
            <a:endParaRPr lang="de-DE" sz="2800" dirty="0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00803F90-446B-FD4F-A506-415A875CE2BE}"/>
              </a:ext>
            </a:extLst>
          </p:cNvPr>
          <p:cNvCxnSpPr>
            <a:cxnSpLocks/>
          </p:cNvCxnSpPr>
          <p:nvPr/>
        </p:nvCxnSpPr>
        <p:spPr>
          <a:xfrm flipH="1">
            <a:off x="8108953" y="3980436"/>
            <a:ext cx="1092992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B94E2E6B-BF12-E845-9DCF-13FDD830D468}"/>
              </a:ext>
            </a:extLst>
          </p:cNvPr>
          <p:cNvSpPr txBox="1"/>
          <p:nvPr/>
        </p:nvSpPr>
        <p:spPr>
          <a:xfrm>
            <a:off x="8232774" y="3455341"/>
            <a:ext cx="105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invent</a:t>
            </a:r>
            <a:endParaRPr lang="de-DE" sz="2800" dirty="0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F5B79136-7264-2F42-A68C-823A54DF51A3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7220743" y="1671638"/>
            <a:ext cx="0" cy="201453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7A4B564A-2991-5540-ACC5-B323E7266BB2}"/>
              </a:ext>
            </a:extLst>
          </p:cNvPr>
          <p:cNvSpPr txBox="1"/>
          <p:nvPr/>
        </p:nvSpPr>
        <p:spPr>
          <a:xfrm rot="16200000">
            <a:off x="5795563" y="2315694"/>
            <a:ext cx="2125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communicate</a:t>
            </a:r>
            <a:endParaRPr lang="de-DE" sz="2800" dirty="0"/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F10F81C9-03CC-904C-A962-488F16B2BA3E}"/>
              </a:ext>
            </a:extLst>
          </p:cNvPr>
          <p:cNvCxnSpPr>
            <a:cxnSpLocks/>
          </p:cNvCxnSpPr>
          <p:nvPr/>
        </p:nvCxnSpPr>
        <p:spPr>
          <a:xfrm flipV="1">
            <a:off x="4744239" y="1671638"/>
            <a:ext cx="0" cy="201453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EB6C94C4-1701-EA48-8678-CA0A58D152FB}"/>
              </a:ext>
            </a:extLst>
          </p:cNvPr>
          <p:cNvSpPr txBox="1"/>
          <p:nvPr/>
        </p:nvSpPr>
        <p:spPr>
          <a:xfrm rot="16200000">
            <a:off x="3861263" y="2414121"/>
            <a:ext cx="115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trade</a:t>
            </a:r>
            <a:endParaRPr lang="de-DE" sz="2800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7695DE21-416C-4140-9C4D-985B276BD256}"/>
              </a:ext>
            </a:extLst>
          </p:cNvPr>
          <p:cNvSpPr txBox="1"/>
          <p:nvPr/>
        </p:nvSpPr>
        <p:spPr>
          <a:xfrm>
            <a:off x="4580931" y="5227096"/>
            <a:ext cx="1350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improve</a:t>
            </a:r>
            <a:endParaRPr lang="de-DE" sz="2800" dirty="0"/>
          </a:p>
        </p:txBody>
      </p:sp>
      <p:sp>
        <p:nvSpPr>
          <p:cNvPr id="18" name="Nach rechts gekrümmter Pfeil 17">
            <a:extLst>
              <a:ext uri="{FF2B5EF4-FFF2-40B4-BE49-F238E27FC236}">
                <a16:creationId xmlns:a16="http://schemas.microsoft.com/office/drawing/2014/main" id="{DF3D2B2C-4241-D443-B2AF-42864CDC99EF}"/>
              </a:ext>
            </a:extLst>
          </p:cNvPr>
          <p:cNvSpPr/>
          <p:nvPr/>
        </p:nvSpPr>
        <p:spPr>
          <a:xfrm rot="16200000">
            <a:off x="6040817" y="2552529"/>
            <a:ext cx="963254" cy="4385872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137A2D6-4AF4-BA49-B50F-3ED38C6C831F}"/>
              </a:ext>
            </a:extLst>
          </p:cNvPr>
          <p:cNvSpPr txBox="1"/>
          <p:nvPr/>
        </p:nvSpPr>
        <p:spPr>
          <a:xfrm>
            <a:off x="6730409" y="5184364"/>
            <a:ext cx="1350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improve</a:t>
            </a:r>
            <a:endParaRPr lang="de-DE" sz="2800" dirty="0"/>
          </a:p>
        </p:txBody>
      </p:sp>
      <p:sp>
        <p:nvSpPr>
          <p:cNvPr id="3" name="Pfeil nach rechts 2">
            <a:extLst>
              <a:ext uri="{FF2B5EF4-FFF2-40B4-BE49-F238E27FC236}">
                <a16:creationId xmlns:a16="http://schemas.microsoft.com/office/drawing/2014/main" id="{468BF33F-CE71-4A43-9FB3-071F782104AA}"/>
              </a:ext>
            </a:extLst>
          </p:cNvPr>
          <p:cNvSpPr/>
          <p:nvPr/>
        </p:nvSpPr>
        <p:spPr>
          <a:xfrm rot="20259311">
            <a:off x="4955800" y="2936933"/>
            <a:ext cx="1639600" cy="5978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C35893E-68ED-A042-A25B-B99490E933D8}"/>
              </a:ext>
            </a:extLst>
          </p:cNvPr>
          <p:cNvSpPr txBox="1"/>
          <p:nvPr/>
        </p:nvSpPr>
        <p:spPr>
          <a:xfrm rot="20363635">
            <a:off x="4827015" y="2706594"/>
            <a:ext cx="1350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improve</a:t>
            </a:r>
            <a:endParaRPr lang="de-DE" sz="2800" dirty="0"/>
          </a:p>
        </p:txBody>
      </p:sp>
      <p:sp>
        <p:nvSpPr>
          <p:cNvPr id="22" name="Nach rechts gekrümmter Pfeil 21">
            <a:extLst>
              <a:ext uri="{FF2B5EF4-FFF2-40B4-BE49-F238E27FC236}">
                <a16:creationId xmlns:a16="http://schemas.microsoft.com/office/drawing/2014/main" id="{AF0CEFF8-5B96-D648-AD78-BD6626C27B6D}"/>
              </a:ext>
            </a:extLst>
          </p:cNvPr>
          <p:cNvSpPr/>
          <p:nvPr/>
        </p:nvSpPr>
        <p:spPr>
          <a:xfrm flipV="1">
            <a:off x="3293631" y="2577303"/>
            <a:ext cx="963254" cy="1478570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9956CA-844F-DD43-98D8-18745E815BF7}"/>
              </a:ext>
            </a:extLst>
          </p:cNvPr>
          <p:cNvCxnSpPr>
            <a:cxnSpLocks/>
          </p:cNvCxnSpPr>
          <p:nvPr/>
        </p:nvCxnSpPr>
        <p:spPr>
          <a:xfrm flipH="1">
            <a:off x="3246438" y="3978562"/>
            <a:ext cx="657225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42C48038-4A5B-1D43-8F6F-94BB66F4DA8C}"/>
              </a:ext>
            </a:extLst>
          </p:cNvPr>
          <p:cNvSpPr txBox="1"/>
          <p:nvPr/>
        </p:nvSpPr>
        <p:spPr>
          <a:xfrm>
            <a:off x="3369072" y="3429000"/>
            <a:ext cx="835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use</a:t>
            </a:r>
            <a:endParaRPr lang="de-DE" sz="2800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B0F707E-C522-6340-BA32-3EECE38C3EBB}"/>
              </a:ext>
            </a:extLst>
          </p:cNvPr>
          <p:cNvSpPr txBox="1"/>
          <p:nvPr/>
        </p:nvSpPr>
        <p:spPr>
          <a:xfrm rot="18855398">
            <a:off x="2551498" y="2569357"/>
            <a:ext cx="1350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improve</a:t>
            </a:r>
            <a:endParaRPr lang="de-DE" sz="2800" dirty="0"/>
          </a:p>
        </p:txBody>
      </p:sp>
      <p:sp>
        <p:nvSpPr>
          <p:cNvPr id="26" name="Nach rechts gekrümmter Pfeil 25">
            <a:extLst>
              <a:ext uri="{FF2B5EF4-FFF2-40B4-BE49-F238E27FC236}">
                <a16:creationId xmlns:a16="http://schemas.microsoft.com/office/drawing/2014/main" id="{CD741D64-DA13-B844-BBDC-6E68DE5BBDE6}"/>
              </a:ext>
            </a:extLst>
          </p:cNvPr>
          <p:cNvSpPr/>
          <p:nvPr/>
        </p:nvSpPr>
        <p:spPr>
          <a:xfrm rot="16200000">
            <a:off x="5157619" y="4002692"/>
            <a:ext cx="950912" cy="1473203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9" name="Nach rechts gekrümmter Pfeil 28">
            <a:extLst>
              <a:ext uri="{FF2B5EF4-FFF2-40B4-BE49-F238E27FC236}">
                <a16:creationId xmlns:a16="http://schemas.microsoft.com/office/drawing/2014/main" id="{155CFEFC-0669-0D4D-BD7A-3F03DE6DABE3}"/>
              </a:ext>
            </a:extLst>
          </p:cNvPr>
          <p:cNvSpPr/>
          <p:nvPr/>
        </p:nvSpPr>
        <p:spPr>
          <a:xfrm rot="16200000">
            <a:off x="4883945" y="3993485"/>
            <a:ext cx="950912" cy="1473203"/>
          </a:xfrm>
          <a:prstGeom prst="curved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AA67D28-9342-7140-8C52-C09DFF843D2F}"/>
              </a:ext>
            </a:extLst>
          </p:cNvPr>
          <p:cNvSpPr txBox="1"/>
          <p:nvPr/>
        </p:nvSpPr>
        <p:spPr>
          <a:xfrm>
            <a:off x="9511996" y="249186"/>
            <a:ext cx="1694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2000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ago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621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9B8FF-77FF-0F42-B2D4-E35A983A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Software = DIGITAL </a:t>
            </a:r>
            <a:r>
              <a:rPr lang="de-DE" dirty="0" err="1"/>
              <a:t>Intellectual</a:t>
            </a:r>
            <a:r>
              <a:rPr lang="de-DE" dirty="0"/>
              <a:t> </a:t>
            </a:r>
            <a:r>
              <a:rPr lang="de-DE" dirty="0" err="1"/>
              <a:t>Tooling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68EBF8B-63BE-B645-8221-9E7A13113A5F}"/>
              </a:ext>
            </a:extLst>
          </p:cNvPr>
          <p:cNvSpPr txBox="1"/>
          <p:nvPr/>
        </p:nvSpPr>
        <p:spPr>
          <a:xfrm>
            <a:off x="1889126" y="3686175"/>
            <a:ext cx="1057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Goal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192A84C-2527-FC4B-BE14-C17194397F44}"/>
              </a:ext>
            </a:extLst>
          </p:cNvPr>
          <p:cNvSpPr txBox="1"/>
          <p:nvPr/>
        </p:nvSpPr>
        <p:spPr>
          <a:xfrm>
            <a:off x="4246562" y="3686175"/>
            <a:ext cx="1713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/>
              <a:t>Program</a:t>
            </a:r>
            <a:endParaRPr lang="de-DE" sz="3200" b="1" dirty="0"/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C2DFFBF0-096B-024B-B44E-4F5705017F84}"/>
              </a:ext>
            </a:extLst>
          </p:cNvPr>
          <p:cNvCxnSpPr>
            <a:cxnSpLocks/>
          </p:cNvCxnSpPr>
          <p:nvPr/>
        </p:nvCxnSpPr>
        <p:spPr>
          <a:xfrm flipH="1">
            <a:off x="5827722" y="3980436"/>
            <a:ext cx="1092992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878FF634-B939-3D44-8B45-0E186CECFE21}"/>
              </a:ext>
            </a:extLst>
          </p:cNvPr>
          <p:cNvSpPr txBox="1"/>
          <p:nvPr/>
        </p:nvSpPr>
        <p:spPr>
          <a:xfrm>
            <a:off x="7004057" y="3686174"/>
            <a:ext cx="1576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/>
              <a:t>Concept</a:t>
            </a:r>
            <a:endParaRPr lang="de-DE" sz="3200" b="1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A5AAC47-0825-374B-B41A-BFFB8A692596}"/>
              </a:ext>
            </a:extLst>
          </p:cNvPr>
          <p:cNvSpPr txBox="1"/>
          <p:nvPr/>
        </p:nvSpPr>
        <p:spPr>
          <a:xfrm>
            <a:off x="5951543" y="3455341"/>
            <a:ext cx="105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build</a:t>
            </a:r>
            <a:endParaRPr lang="de-DE" sz="2800" dirty="0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00803F90-446B-FD4F-A506-415A875CE2BE}"/>
              </a:ext>
            </a:extLst>
          </p:cNvPr>
          <p:cNvCxnSpPr>
            <a:cxnSpLocks/>
          </p:cNvCxnSpPr>
          <p:nvPr/>
        </p:nvCxnSpPr>
        <p:spPr>
          <a:xfrm flipH="1">
            <a:off x="8680461" y="3980436"/>
            <a:ext cx="1092992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B94E2E6B-BF12-E845-9DCF-13FDD830D468}"/>
              </a:ext>
            </a:extLst>
          </p:cNvPr>
          <p:cNvSpPr txBox="1"/>
          <p:nvPr/>
        </p:nvSpPr>
        <p:spPr>
          <a:xfrm>
            <a:off x="8804282" y="3455341"/>
            <a:ext cx="105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invent</a:t>
            </a:r>
            <a:endParaRPr lang="de-DE" sz="2800" dirty="0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F5B79136-7264-2F42-A68C-823A54DF51A3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7792251" y="1671638"/>
            <a:ext cx="0" cy="201453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7A4B564A-2991-5540-ACC5-B323E7266BB2}"/>
              </a:ext>
            </a:extLst>
          </p:cNvPr>
          <p:cNvSpPr txBox="1"/>
          <p:nvPr/>
        </p:nvSpPr>
        <p:spPr>
          <a:xfrm rot="16200000">
            <a:off x="6367071" y="2315694"/>
            <a:ext cx="2125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communicate</a:t>
            </a:r>
            <a:endParaRPr lang="de-DE" sz="2800" dirty="0"/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F10F81C9-03CC-904C-A962-488F16B2BA3E}"/>
              </a:ext>
            </a:extLst>
          </p:cNvPr>
          <p:cNvCxnSpPr>
            <a:cxnSpLocks/>
          </p:cNvCxnSpPr>
          <p:nvPr/>
        </p:nvCxnSpPr>
        <p:spPr>
          <a:xfrm flipV="1">
            <a:off x="4744239" y="1671638"/>
            <a:ext cx="0" cy="201453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EB6C94C4-1701-EA48-8678-CA0A58D152FB}"/>
              </a:ext>
            </a:extLst>
          </p:cNvPr>
          <p:cNvSpPr txBox="1"/>
          <p:nvPr/>
        </p:nvSpPr>
        <p:spPr>
          <a:xfrm rot="16200000">
            <a:off x="3700622" y="2253479"/>
            <a:ext cx="1478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copy</a:t>
            </a:r>
            <a:r>
              <a:rPr lang="de-DE" sz="2800" dirty="0"/>
              <a:t>(A)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9956CA-844F-DD43-98D8-18745E815BF7}"/>
              </a:ext>
            </a:extLst>
          </p:cNvPr>
          <p:cNvCxnSpPr>
            <a:cxnSpLocks/>
          </p:cNvCxnSpPr>
          <p:nvPr/>
        </p:nvCxnSpPr>
        <p:spPr>
          <a:xfrm flipH="1">
            <a:off x="3246438" y="3978562"/>
            <a:ext cx="657225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42C48038-4A5B-1D43-8F6F-94BB66F4DA8C}"/>
              </a:ext>
            </a:extLst>
          </p:cNvPr>
          <p:cNvSpPr txBox="1"/>
          <p:nvPr/>
        </p:nvSpPr>
        <p:spPr>
          <a:xfrm>
            <a:off x="3147616" y="3429000"/>
            <a:ext cx="105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use</a:t>
            </a:r>
            <a:r>
              <a:rPr lang="de-DE" sz="2800" dirty="0"/>
              <a:t>(A)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AA67D28-9342-7140-8C52-C09DFF843D2F}"/>
              </a:ext>
            </a:extLst>
          </p:cNvPr>
          <p:cNvSpPr txBox="1"/>
          <p:nvPr/>
        </p:nvSpPr>
        <p:spPr>
          <a:xfrm>
            <a:off x="9511996" y="249186"/>
            <a:ext cx="156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100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ago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7907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altkreis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Schaltkreis</Template>
  <TotalTime>0</TotalTime>
  <Words>997</Words>
  <Application>Microsoft Macintosh PowerPoint</Application>
  <PresentationFormat>Breitbild</PresentationFormat>
  <Paragraphs>402</Paragraphs>
  <Slides>42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5" baseType="lpstr">
      <vt:lpstr>Arial</vt:lpstr>
      <vt:lpstr>Tw Cen MT</vt:lpstr>
      <vt:lpstr>Schaltkreis</vt:lpstr>
      <vt:lpstr>DSLs, Formal methods, and Feature models</vt:lpstr>
      <vt:lpstr>Tooling</vt:lpstr>
      <vt:lpstr>Tooling</vt:lpstr>
      <vt:lpstr>Tooling</vt:lpstr>
      <vt:lpstr>Tooling</vt:lpstr>
      <vt:lpstr>ChainS of Tools</vt:lpstr>
      <vt:lpstr>Physical Tooling &amp; Intellectual Tooling</vt:lpstr>
      <vt:lpstr>(Intellectual) Tooling</vt:lpstr>
      <vt:lpstr>Software = DIGITAL Intellectual Tooling</vt:lpstr>
      <vt:lpstr>Software = DIGITAL Intellectual Tooling</vt:lpstr>
      <vt:lpstr>Software engineering</vt:lpstr>
      <vt:lpstr>MDSD &amp; DSLs</vt:lpstr>
      <vt:lpstr>MDSD &amp; DSLs</vt:lpstr>
      <vt:lpstr>Where to go from here?</vt:lpstr>
      <vt:lpstr>Where to go from here?</vt:lpstr>
      <vt:lpstr>Where to go from here?</vt:lpstr>
      <vt:lpstr>advantages</vt:lpstr>
      <vt:lpstr>Division of labour (accessibility)</vt:lpstr>
      <vt:lpstr>Formal methods</vt:lpstr>
      <vt:lpstr>architecture</vt:lpstr>
      <vt:lpstr>architecture</vt:lpstr>
      <vt:lpstr>architecture</vt:lpstr>
      <vt:lpstr>architecture</vt:lpstr>
      <vt:lpstr>DEMO TIME</vt:lpstr>
      <vt:lpstr>Lessons Learned (development)</vt:lpstr>
      <vt:lpstr>Lessons learned (industrial application)</vt:lpstr>
      <vt:lpstr>Project: Intellectual-tooling.org</vt:lpstr>
      <vt:lpstr>summary</vt:lpstr>
      <vt:lpstr>Thanks 4 yoUR attention</vt:lpstr>
      <vt:lpstr>Challenges ahead of us</vt:lpstr>
      <vt:lpstr>Current situation</vt:lpstr>
      <vt:lpstr>Current situation</vt:lpstr>
      <vt:lpstr>Handling complexity</vt:lpstr>
      <vt:lpstr>Formal methods</vt:lpstr>
      <vt:lpstr>What kind of problems will we be dealing with in the future?</vt:lpstr>
      <vt:lpstr>What kind of problems will we be dealing with in the future?</vt:lpstr>
      <vt:lpstr>Example 1</vt:lpstr>
      <vt:lpstr>Example 1</vt:lpstr>
      <vt:lpstr>Example 1</vt:lpstr>
      <vt:lpstr>Example 2</vt:lpstr>
      <vt:lpstr>Example 2</vt:lpstr>
      <vt:lpstr>Example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DSLs, Formal methods, and Feature models</dc:title>
  <dc:creator>Björn Engelmann</dc:creator>
  <cp:lastModifiedBy>Björn Engelmann</cp:lastModifiedBy>
  <cp:revision>92</cp:revision>
  <cp:lastPrinted>2019-09-11T19:53:15Z</cp:lastPrinted>
  <dcterms:created xsi:type="dcterms:W3CDTF">2019-08-26T12:36:50Z</dcterms:created>
  <dcterms:modified xsi:type="dcterms:W3CDTF">2019-09-13T05:41:59Z</dcterms:modified>
</cp:coreProperties>
</file>