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2" r:id="rId2"/>
    <p:sldId id="258" r:id="rId3"/>
    <p:sldId id="272" r:id="rId4"/>
    <p:sldId id="277" r:id="rId5"/>
    <p:sldId id="278" r:id="rId6"/>
    <p:sldId id="273" r:id="rId7"/>
    <p:sldId id="262" r:id="rId8"/>
    <p:sldId id="261" r:id="rId9"/>
    <p:sldId id="274" r:id="rId10"/>
    <p:sldId id="264" r:id="rId11"/>
    <p:sldId id="265" r:id="rId12"/>
    <p:sldId id="281" r:id="rId13"/>
    <p:sldId id="279" r:id="rId14"/>
    <p:sldId id="267" r:id="rId15"/>
    <p:sldId id="280" r:id="rId16"/>
    <p:sldId id="285" r:id="rId17"/>
    <p:sldId id="268" r:id="rId18"/>
    <p:sldId id="289" r:id="rId19"/>
    <p:sldId id="290" r:id="rId20"/>
    <p:sldId id="287" r:id="rId21"/>
    <p:sldId id="286" r:id="rId22"/>
    <p:sldId id="288" r:id="rId23"/>
    <p:sldId id="282" r:id="rId24"/>
    <p:sldId id="275" r:id="rId25"/>
    <p:sldId id="291" r:id="rId26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5472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5F5F5F"/>
    <a:srgbClr val="F2BF5A"/>
    <a:srgbClr val="FF3300"/>
    <a:srgbClr val="292929"/>
    <a:srgbClr val="FFFF99"/>
    <a:srgbClr val="92D050"/>
    <a:srgbClr val="C0C0C0"/>
    <a:srgbClr val="FFCC99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6" autoAdjust="0"/>
    <p:restoredTop sz="91131" autoAdjust="0"/>
  </p:normalViewPr>
  <p:slideViewPr>
    <p:cSldViewPr>
      <p:cViewPr varScale="1">
        <p:scale>
          <a:sx n="61" d="100"/>
          <a:sy n="61" d="100"/>
        </p:scale>
        <p:origin x="1448" y="44"/>
      </p:cViewPr>
      <p:guideLst>
        <p:guide orient="horz" pos="720"/>
        <p:guide orient="horz" pos="4032"/>
        <p:guide pos="5472"/>
        <p:guide pos="288"/>
      </p:guideLst>
    </p:cSldViewPr>
  </p:slideViewPr>
  <p:outlineViewPr>
    <p:cViewPr>
      <p:scale>
        <a:sx n="33" d="100"/>
        <a:sy n="33" d="100"/>
      </p:scale>
      <p:origin x="0" y="-136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418" cy="465743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l">
              <a:defRPr sz="11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902" y="0"/>
            <a:ext cx="2982418" cy="465743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r">
              <a:defRPr sz="1100"/>
            </a:lvl1pPr>
          </a:lstStyle>
          <a:p>
            <a:fld id="{B1C7AB9F-4AE7-49D2-B186-41629D5E87DC}" type="datetimeFigureOut">
              <a:rPr lang="en-CA" smtClean="0"/>
              <a:t>2017-10-24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2982418" cy="465742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l">
              <a:defRPr sz="11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902" y="8830658"/>
            <a:ext cx="2982418" cy="465742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r">
              <a:defRPr sz="1100"/>
            </a:lvl1pPr>
          </a:lstStyle>
          <a:p>
            <a:fld id="{F7333CCE-964A-47E7-946E-D3DD209A6E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092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41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902" y="1"/>
            <a:ext cx="298241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481" y="4416099"/>
            <a:ext cx="5504853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8241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902" y="8830659"/>
            <a:ext cx="298241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FE4D60-5846-4FB8-8FAF-6877B9F281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5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3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45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7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encourage junior newcomers to SPLC by providing concrete problems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03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 smtClean="0"/>
              <a:t>Why should you participate?</a:t>
            </a:r>
            <a:endParaRPr lang="en-CA" dirty="0" smtClean="0"/>
          </a:p>
          <a:p>
            <a:pPr lvl="1"/>
            <a:r>
              <a:rPr lang="en-CA" dirty="0" smtClean="0"/>
              <a:t>Both accepted case descriptions and solutions will be included in the conference proceedings</a:t>
            </a:r>
          </a:p>
          <a:p>
            <a:pPr lvl="1"/>
            <a:r>
              <a:rPr lang="en-CA" dirty="0" smtClean="0"/>
              <a:t>Cases may be the starting point for more general research benchmarks </a:t>
            </a:r>
          </a:p>
          <a:p>
            <a:pPr lvl="1"/>
            <a:r>
              <a:rPr lang="en-CA" dirty="0" smtClean="0"/>
              <a:t>Evaluate, compare and improve the maturity of your techniques and tools </a:t>
            </a:r>
          </a:p>
          <a:p>
            <a:pPr lvl="1"/>
            <a:r>
              <a:rPr lang="en-CA" dirty="0" smtClean="0"/>
              <a:t>Motivate students to work on a relevant problem of interest during their theses</a:t>
            </a:r>
          </a:p>
          <a:p>
            <a:pPr lvl="1"/>
            <a:r>
              <a:rPr lang="en-CA" dirty="0" smtClean="0"/>
              <a:t>Contribute to the SPLC community and help to push the community forward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8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Devoted audience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E4D60-5846-4FB8-8FAF-6877B9F281D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4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4EEDC-9C11-428D-9506-CE4FF65C7BD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240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9292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62F04-1A2A-417C-A2D4-7CA5A2012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4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BB50E-AEF3-4408-AA22-A90A297530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07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46846-6C79-4A37-9F7C-08F5D76F3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5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76001" y="4222800"/>
            <a:ext cx="6192000" cy="968036"/>
          </a:xfrm>
        </p:spPr>
        <p:txBody>
          <a:bodyPr anchor="t" anchorCtr="0">
            <a:normAutofit/>
          </a:bodyPr>
          <a:lstStyle>
            <a:lvl1pPr algn="ctr">
              <a:defRPr sz="2122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format</a:t>
            </a:r>
          </a:p>
        </p:txBody>
      </p:sp>
      <p:cxnSp>
        <p:nvCxnSpPr>
          <p:cNvPr id="11" name="Rak 10"/>
          <p:cNvCxnSpPr/>
          <p:nvPr userDrawn="1"/>
        </p:nvCxnSpPr>
        <p:spPr>
          <a:xfrm>
            <a:off x="2448000" y="3833091"/>
            <a:ext cx="424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76" y="2839773"/>
            <a:ext cx="4392451" cy="75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tfallande bakgrunds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440000" y="2660073"/>
            <a:ext cx="6264000" cy="64003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Skriv</a:t>
            </a:r>
            <a:r>
              <a:rPr lang="en-GB" noProof="0" dirty="0"/>
              <a:t> </a:t>
            </a:r>
            <a:r>
              <a:rPr lang="en-GB" noProof="0" dirty="0" err="1"/>
              <a:t>rubrik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…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3602327"/>
            <a:ext cx="6264000" cy="5817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err="1"/>
              <a:t>Skriv</a:t>
            </a:r>
            <a:r>
              <a:rPr lang="en-GB" noProof="0" dirty="0"/>
              <a:t> </a:t>
            </a:r>
            <a:r>
              <a:rPr lang="en-GB" noProof="0" dirty="0" err="1"/>
              <a:t>bildtext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…</a:t>
            </a: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2" hasCustomPrompt="1"/>
          </p:nvPr>
        </p:nvSpPr>
        <p:spPr>
          <a:xfrm>
            <a:off x="7316309" y="482600"/>
            <a:ext cx="1472096" cy="78208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93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  <a:lvl2pPr>
              <a:defRPr>
                <a:solidFill>
                  <a:srgbClr val="292929"/>
                </a:solidFill>
              </a:defRPr>
            </a:lvl2pPr>
            <a:lvl3pPr>
              <a:defRPr>
                <a:solidFill>
                  <a:srgbClr val="292929"/>
                </a:solidFill>
              </a:defRPr>
            </a:lvl3pPr>
            <a:lvl4pPr>
              <a:defRPr>
                <a:solidFill>
                  <a:srgbClr val="292929"/>
                </a:solidFill>
              </a:defRPr>
            </a:lvl4pPr>
            <a:lvl5pPr>
              <a:defRPr>
                <a:solidFill>
                  <a:srgbClr val="292929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8B60C-29DD-4AEC-8465-2BEBDB08A7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7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9292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4913C-F1D0-47DD-A4A7-5379F3028A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0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435D5-CCB5-472D-8C6D-2B4F401C4E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2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C5CFD-F9C3-481A-AB41-759E5EAC75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9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06DF1-3E48-41FF-9BD7-6CD3B72CD3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21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05FC9-58E9-4BA7-8D94-04CDC60AD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47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73AD7-86C6-47AC-83EB-35BB1D7F38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6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C49C5-10C3-4AD9-99B2-D555D85089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4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2133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08080"/>
                </a:solidFill>
                <a:latin typeface="TheSans 2 ExtraLight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08080"/>
                </a:solidFill>
                <a:latin typeface="TheSans 2 ExtraLight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08080"/>
                </a:solidFill>
                <a:latin typeface="TheSans 2 ExtraLight" pitchFamily="34" charset="0"/>
              </a:defRPr>
            </a:lvl1pPr>
          </a:lstStyle>
          <a:p>
            <a:pPr>
              <a:defRPr/>
            </a:pPr>
            <a:fld id="{37C6C3B0-B5BA-4D39-B273-B1D6AB070F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F5F5F"/>
          </a:solidFill>
          <a:latin typeface="TheSans 6 SemiBold" pitchFamily="34" charset="0"/>
        </a:defRPr>
      </a:lvl9pPr>
    </p:titleStyle>
    <p:bodyStyle>
      <a:lvl1pPr marL="0" indent="0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FontTx/>
        <a:buNone/>
        <a:defRPr sz="2000">
          <a:solidFill>
            <a:srgbClr val="292929"/>
          </a:solidFill>
          <a:latin typeface="+mn-lt"/>
          <a:ea typeface="+mn-ea"/>
          <a:cs typeface="+mn-cs"/>
        </a:defRPr>
      </a:lvl1pPr>
      <a:lvl2pPr marL="233363" indent="0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FontTx/>
        <a:buNone/>
        <a:defRPr sz="1800">
          <a:solidFill>
            <a:srgbClr val="292929"/>
          </a:solidFill>
          <a:latin typeface="+mn-lt"/>
        </a:defRPr>
      </a:lvl2pPr>
      <a:lvl3pPr marL="461963" indent="0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FontTx/>
        <a:buNone/>
        <a:defRPr sz="1600">
          <a:solidFill>
            <a:srgbClr val="292929"/>
          </a:solidFill>
          <a:latin typeface="+mn-lt"/>
        </a:defRPr>
      </a:lvl3pPr>
      <a:lvl4pPr marL="690563" indent="0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FontTx/>
        <a:buNone/>
        <a:defRPr sz="1400">
          <a:solidFill>
            <a:srgbClr val="292929"/>
          </a:solidFill>
          <a:latin typeface="+mn-lt"/>
        </a:defRPr>
      </a:lvl4pPr>
      <a:lvl5pPr marL="919163" indent="0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FontTx/>
        <a:buNone/>
        <a:defRPr sz="1400">
          <a:solidFill>
            <a:srgbClr val="292929"/>
          </a:solidFill>
          <a:latin typeface="+mn-lt"/>
        </a:defRPr>
      </a:lvl5pPr>
      <a:lvl6pPr marL="1490663" indent="-114300" algn="l" rtl="0" fontAlgn="base">
        <a:lnSpc>
          <a:spcPct val="90000"/>
        </a:lnSpc>
        <a:spcBef>
          <a:spcPct val="5000"/>
        </a:spcBef>
        <a:spcAft>
          <a:spcPct val="0"/>
        </a:spcAft>
        <a:defRPr sz="1400">
          <a:solidFill>
            <a:srgbClr val="292929"/>
          </a:solidFill>
          <a:latin typeface="+mn-lt"/>
        </a:defRPr>
      </a:lvl6pPr>
      <a:lvl7pPr marL="1947863" indent="-114300" algn="l" rtl="0" fontAlgn="base">
        <a:lnSpc>
          <a:spcPct val="90000"/>
        </a:lnSpc>
        <a:spcBef>
          <a:spcPct val="5000"/>
        </a:spcBef>
        <a:spcAft>
          <a:spcPct val="0"/>
        </a:spcAft>
        <a:defRPr sz="1400">
          <a:solidFill>
            <a:srgbClr val="292929"/>
          </a:solidFill>
          <a:latin typeface="+mn-lt"/>
        </a:defRPr>
      </a:lvl7pPr>
      <a:lvl8pPr marL="2405063" indent="-114300" algn="l" rtl="0" fontAlgn="base">
        <a:lnSpc>
          <a:spcPct val="90000"/>
        </a:lnSpc>
        <a:spcBef>
          <a:spcPct val="5000"/>
        </a:spcBef>
        <a:spcAft>
          <a:spcPct val="0"/>
        </a:spcAft>
        <a:defRPr sz="1400">
          <a:solidFill>
            <a:srgbClr val="292929"/>
          </a:solidFill>
          <a:latin typeface="+mn-lt"/>
        </a:defRPr>
      </a:lvl8pPr>
      <a:lvl9pPr marL="2862263" indent="-114300" algn="l" rtl="0" fontAlgn="base">
        <a:lnSpc>
          <a:spcPct val="90000"/>
        </a:lnSpc>
        <a:spcBef>
          <a:spcPct val="5000"/>
        </a:spcBef>
        <a:spcAft>
          <a:spcPct val="0"/>
        </a:spcAft>
        <a:defRPr sz="1400">
          <a:solidFill>
            <a:srgbClr val="29292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18" Type="http://schemas.openxmlformats.org/officeDocument/2006/relationships/image" Target="../media/image47.png"/><Relationship Id="rId3" Type="http://schemas.openxmlformats.org/officeDocument/2006/relationships/image" Target="../media/image27.png"/><Relationship Id="rId21" Type="http://schemas.openxmlformats.org/officeDocument/2006/relationships/image" Target="../media/image50.pn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25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openxmlformats.org/officeDocument/2006/relationships/image" Target="../media/image53.png"/><Relationship Id="rId5" Type="http://schemas.openxmlformats.org/officeDocument/2006/relationships/image" Target="../media/image26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14788" y="4102566"/>
            <a:ext cx="7055143" cy="1279114"/>
          </a:xfrm>
        </p:spPr>
        <p:txBody>
          <a:bodyPr>
            <a:normAutofit fontScale="90000"/>
          </a:bodyPr>
          <a:lstStyle/>
          <a:p>
            <a:r>
              <a:rPr lang="en-US" sz="3117" b="1" dirty="0"/>
              <a:t>22</a:t>
            </a:r>
            <a:r>
              <a:rPr lang="en-US" sz="3117" b="1" baseline="30000" dirty="0"/>
              <a:t>nd</a:t>
            </a:r>
            <a:r>
              <a:rPr lang="en-US" sz="3117" b="1" dirty="0"/>
              <a:t> International Systems and</a:t>
            </a:r>
            <a:br>
              <a:rPr lang="en-US" sz="3117" b="1" dirty="0"/>
            </a:br>
            <a:r>
              <a:rPr lang="en-US" sz="3117" b="1" dirty="0"/>
              <a:t>Software Product Line Conference</a:t>
            </a:r>
            <a:br>
              <a:rPr lang="en-US" sz="3117" b="1" dirty="0"/>
            </a:br>
            <a:r>
              <a:rPr lang="en-US" sz="2540" b="1" dirty="0"/>
              <a:t/>
            </a:r>
            <a:br>
              <a:rPr lang="en-US" sz="2540" b="1" dirty="0"/>
            </a:br>
            <a:r>
              <a:rPr lang="en-US" dirty="0" smtClean="0"/>
              <a:t>Sep. 10-14, 2018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sz="1867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2" y="5867400"/>
            <a:ext cx="1975421" cy="50790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45541" r="30405" b="44008"/>
          <a:stretch/>
        </p:blipFill>
        <p:spPr>
          <a:xfrm>
            <a:off x="3352800" y="5933904"/>
            <a:ext cx="3110985" cy="588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1933" y="5867400"/>
            <a:ext cx="17780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+mn-lt"/>
              </a:rPr>
              <a:t>Thorsten Berger</a:t>
            </a:r>
          </a:p>
          <a:p>
            <a:r>
              <a:rPr lang="de-DE" sz="1400" dirty="0" smtClean="0">
                <a:solidFill>
                  <a:schemeClr val="bg1"/>
                </a:solidFill>
                <a:latin typeface="+mn-lt"/>
              </a:rPr>
              <a:t>Associate Professor</a:t>
            </a:r>
            <a:endParaRPr lang="en-CA" sz="14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09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core team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3561964"/>
            <a:ext cx="2209800" cy="497506"/>
          </a:xfrm>
        </p:spPr>
        <p:txBody>
          <a:bodyPr/>
          <a:lstStyle/>
          <a:p>
            <a:r>
              <a:rPr lang="de-DE" dirty="0" smtClean="0"/>
              <a:t>conference </a:t>
            </a:r>
            <a:r>
              <a:rPr lang="de-DE" dirty="0"/>
              <a:t>c</a:t>
            </a:r>
            <a:r>
              <a:rPr lang="de-DE" dirty="0" smtClean="0"/>
              <a:t>hair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09" t="45613" r="80407" b="28960"/>
          <a:stretch/>
        </p:blipFill>
        <p:spPr>
          <a:xfrm>
            <a:off x="3396577" y="1259506"/>
            <a:ext cx="1240868" cy="1192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923" t="44936" r="47501" b="29603"/>
          <a:stretch/>
        </p:blipFill>
        <p:spPr>
          <a:xfrm>
            <a:off x="6065727" y="1259506"/>
            <a:ext cx="1213564" cy="1192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159" t="53651" r="75820" b="14498"/>
          <a:stretch/>
        </p:blipFill>
        <p:spPr>
          <a:xfrm>
            <a:off x="3460529" y="3109738"/>
            <a:ext cx="1199328" cy="1192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6316" y="23738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Jan Bosch</a:t>
            </a:r>
            <a:endParaRPr lang="en-CA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23738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Dan Hao</a:t>
            </a:r>
            <a:endParaRPr lang="en-CA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9800" y="45074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Gul Calikli</a:t>
            </a:r>
            <a:endParaRPr lang="en-CA" dirty="0" smtClean="0">
              <a:latin typeface="+mn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" y="1676400"/>
            <a:ext cx="2190749" cy="45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2333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>
                <a:solidFill>
                  <a:srgbClr val="292929"/>
                </a:solidFill>
                <a:latin typeface="+mn-lt"/>
              </a:defRPr>
            </a:lvl2pPr>
            <a:lvl3pPr marL="4619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600">
                <a:solidFill>
                  <a:srgbClr val="292929"/>
                </a:solidFill>
                <a:latin typeface="+mn-lt"/>
              </a:defRPr>
            </a:lvl3pPr>
            <a:lvl4pPr marL="6905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>
                <a:solidFill>
                  <a:srgbClr val="292929"/>
                </a:solidFill>
                <a:latin typeface="+mn-lt"/>
              </a:defRPr>
            </a:lvl4pPr>
            <a:lvl5pPr marL="9191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>
                <a:solidFill>
                  <a:srgbClr val="292929"/>
                </a:solidFill>
                <a:latin typeface="+mn-lt"/>
              </a:defRPr>
            </a:lvl5pPr>
            <a:lvl6pPr marL="14906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6pPr>
            <a:lvl7pPr marL="19478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7pPr>
            <a:lvl8pPr marL="24050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8pPr>
            <a:lvl9pPr marL="28622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9pPr>
          </a:lstStyle>
          <a:p>
            <a:r>
              <a:rPr lang="de-DE" kern="0" dirty="0" smtClean="0"/>
              <a:t>general </a:t>
            </a:r>
            <a:r>
              <a:rPr lang="de-DE" kern="0" dirty="0"/>
              <a:t>c</a:t>
            </a:r>
            <a:r>
              <a:rPr lang="de-DE" kern="0" dirty="0" smtClean="0"/>
              <a:t>hairs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472" t="40316" r="75924" b="27276"/>
          <a:stretch/>
        </p:blipFill>
        <p:spPr>
          <a:xfrm>
            <a:off x="3420484" y="5080220"/>
            <a:ext cx="1151516" cy="11923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53867" t="39576" r="28321" b="28202"/>
          <a:stretch/>
        </p:blipFill>
        <p:spPr>
          <a:xfrm>
            <a:off x="6107453" y="5112594"/>
            <a:ext cx="1171837" cy="11923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43600" y="63362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Paulo Borba</a:t>
            </a:r>
            <a:endParaRPr lang="en-CA" dirty="0" smtClean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00" y="63246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Thorsten Berger</a:t>
            </a:r>
            <a:endParaRPr lang="en-CA" dirty="0" smtClean="0">
              <a:latin typeface="+mn-lt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62000" y="5423578"/>
            <a:ext cx="3467101" cy="61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20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2333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>
                <a:solidFill>
                  <a:srgbClr val="292929"/>
                </a:solidFill>
                <a:latin typeface="+mn-lt"/>
              </a:defRPr>
            </a:lvl2pPr>
            <a:lvl3pPr marL="4619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600">
                <a:solidFill>
                  <a:srgbClr val="292929"/>
                </a:solidFill>
                <a:latin typeface="+mn-lt"/>
              </a:defRPr>
            </a:lvl3pPr>
            <a:lvl4pPr marL="6905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>
                <a:solidFill>
                  <a:srgbClr val="292929"/>
                </a:solidFill>
                <a:latin typeface="+mn-lt"/>
              </a:defRPr>
            </a:lvl4pPr>
            <a:lvl5pPr marL="919163" indent="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400">
                <a:solidFill>
                  <a:srgbClr val="292929"/>
                </a:solidFill>
                <a:latin typeface="+mn-lt"/>
              </a:defRPr>
            </a:lvl5pPr>
            <a:lvl6pPr marL="14906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6pPr>
            <a:lvl7pPr marL="19478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7pPr>
            <a:lvl8pPr marL="24050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8pPr>
            <a:lvl9pPr marL="2862263" indent="-114300" algn="l" rtl="0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defRPr sz="1400">
                <a:solidFill>
                  <a:srgbClr val="292929"/>
                </a:solidFill>
                <a:latin typeface="+mn-lt"/>
              </a:defRPr>
            </a:lvl9pPr>
          </a:lstStyle>
          <a:p>
            <a:r>
              <a:rPr lang="de-DE" kern="0" dirty="0" smtClean="0"/>
              <a:t>research </a:t>
            </a:r>
            <a:r>
              <a:rPr lang="de-DE" kern="0" dirty="0"/>
              <a:t>t</a:t>
            </a:r>
            <a:r>
              <a:rPr lang="de-DE" kern="0" dirty="0" smtClean="0"/>
              <a:t>rack</a:t>
            </a:r>
            <a:br>
              <a:rPr lang="de-DE" kern="0" dirty="0" smtClean="0"/>
            </a:br>
            <a:r>
              <a:rPr lang="de-DE" kern="0" dirty="0" smtClean="0"/>
              <a:t>chairs</a:t>
            </a:r>
          </a:p>
        </p:txBody>
      </p:sp>
    </p:spTree>
    <p:extLst>
      <p:ext uri="{BB962C8B-B14F-4D97-AF65-F5344CB8AC3E}">
        <p14:creationId xmlns:p14="http://schemas.microsoft.com/office/powerpoint/2010/main" val="19417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500" t="4814" r="13334" b="7037"/>
          <a:stretch/>
        </p:blipFill>
        <p:spPr>
          <a:xfrm>
            <a:off x="0" y="242210"/>
            <a:ext cx="9144000" cy="6113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6400800"/>
            <a:ext cx="3315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+mn-lt"/>
              </a:rPr>
              <a:t>(video removed for size reasons; see website)</a:t>
            </a:r>
            <a:endParaRPr lang="en-CA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43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notable tracks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917" t="19630" r="22500" b="7037"/>
          <a:stretch/>
        </p:blipFill>
        <p:spPr>
          <a:xfrm>
            <a:off x="1447800" y="1143000"/>
            <a:ext cx="6172200" cy="4664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6049180"/>
            <a:ext cx="3692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/>
              <a:t>♪♫</a:t>
            </a:r>
            <a:r>
              <a:rPr lang="de-DE" dirty="0" smtClean="0">
                <a:latin typeface="+mn-lt"/>
              </a:rPr>
              <a:t> Ace of Base – Living in Danger</a:t>
            </a:r>
            <a:br>
              <a:rPr lang="de-DE" dirty="0" smtClean="0">
                <a:latin typeface="+mn-lt"/>
              </a:rPr>
            </a:br>
            <a:r>
              <a:rPr lang="de-DE" sz="1100" dirty="0" smtClean="0">
                <a:latin typeface="+mn-lt"/>
              </a:rPr>
              <a:t>(video snippet removed from this version)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55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living in danger?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/>
              <a:t>challenge track</a:t>
            </a:r>
            <a:r>
              <a:rPr lang="de-DE" sz="2800" b="1" dirty="0" smtClean="0"/>
              <a:t>!</a:t>
            </a:r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aims</a:t>
            </a:r>
            <a:endParaRPr lang="en-CA" dirty="0"/>
          </a:p>
          <a:p>
            <a:pPr lvl="1"/>
            <a:r>
              <a:rPr lang="en-CA" dirty="0"/>
              <a:t>encourage junior newcomers to </a:t>
            </a:r>
            <a:r>
              <a:rPr lang="en-CA" dirty="0" smtClean="0"/>
              <a:t>SPLC</a:t>
            </a:r>
            <a:endParaRPr lang="en-CA" dirty="0"/>
          </a:p>
          <a:p>
            <a:pPr lvl="1"/>
            <a:r>
              <a:rPr lang="en-CA" dirty="0" smtClean="0"/>
              <a:t>collect </a:t>
            </a:r>
            <a:r>
              <a:rPr lang="en-CA" dirty="0"/>
              <a:t>and </a:t>
            </a:r>
            <a:r>
              <a:rPr lang="en-CA" dirty="0" smtClean="0"/>
              <a:t>consolidate </a:t>
            </a:r>
            <a:r>
              <a:rPr lang="en-CA" dirty="0"/>
              <a:t>experience </a:t>
            </a:r>
            <a:r>
              <a:rPr lang="en-CA" dirty="0" smtClean="0"/>
              <a:t>with SPL </a:t>
            </a:r>
            <a:r>
              <a:rPr lang="en-CA" dirty="0"/>
              <a:t>technologies</a:t>
            </a:r>
          </a:p>
          <a:p>
            <a:pPr lvl="1"/>
            <a:r>
              <a:rPr lang="en-CA" dirty="0" smtClean="0"/>
              <a:t>identify </a:t>
            </a:r>
            <a:r>
              <a:rPr lang="en-CA" dirty="0"/>
              <a:t>new technical challenges and </a:t>
            </a:r>
            <a:r>
              <a:rPr lang="en-CA" dirty="0" smtClean="0"/>
              <a:t>research potential</a:t>
            </a:r>
          </a:p>
          <a:p>
            <a:pPr lvl="1"/>
            <a:endParaRPr lang="en-CA" dirty="0" smtClean="0"/>
          </a:p>
          <a:p>
            <a:endParaRPr lang="de-DE" dirty="0" smtClean="0"/>
          </a:p>
          <a:p>
            <a:r>
              <a:rPr lang="de-DE" dirty="0" smtClean="0"/>
              <a:t>format</a:t>
            </a:r>
            <a:endParaRPr lang="en-CA" dirty="0"/>
          </a:p>
          <a:p>
            <a:pPr lvl="1"/>
            <a:r>
              <a:rPr lang="en-CA" dirty="0" smtClean="0"/>
              <a:t>two-phase process: </a:t>
            </a:r>
            <a:r>
              <a:rPr lang="en-CA" b="1" dirty="0" smtClean="0"/>
              <a:t>call </a:t>
            </a:r>
            <a:r>
              <a:rPr lang="en-CA" b="1" dirty="0"/>
              <a:t>for </a:t>
            </a:r>
            <a:r>
              <a:rPr lang="en-CA" b="1" dirty="0" smtClean="0"/>
              <a:t>cases</a:t>
            </a:r>
            <a:r>
              <a:rPr lang="en-CA" dirty="0" smtClean="0"/>
              <a:t>, then </a:t>
            </a:r>
            <a:r>
              <a:rPr lang="en-CA" b="1" dirty="0" smtClean="0"/>
              <a:t>call </a:t>
            </a:r>
            <a:r>
              <a:rPr lang="en-CA" b="1" dirty="0"/>
              <a:t>for </a:t>
            </a:r>
            <a:r>
              <a:rPr lang="en-CA" b="1" dirty="0" smtClean="0"/>
              <a:t>solutions</a:t>
            </a:r>
            <a:endParaRPr lang="en-CA" b="1" dirty="0"/>
          </a:p>
          <a:p>
            <a:pPr lvl="1"/>
            <a:r>
              <a:rPr lang="en-CA" dirty="0" smtClean="0"/>
              <a:t>multiple </a:t>
            </a:r>
            <a:r>
              <a:rPr lang="en-CA" dirty="0"/>
              <a:t>cases may be </a:t>
            </a:r>
            <a:r>
              <a:rPr lang="en-CA" dirty="0" smtClean="0"/>
              <a:t>accepted</a:t>
            </a:r>
          </a:p>
          <a:p>
            <a:pPr lvl="1"/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00" t="29259" r="81250" b="46297"/>
          <a:stretch/>
        </p:blipFill>
        <p:spPr>
          <a:xfrm>
            <a:off x="5715000" y="647701"/>
            <a:ext cx="1028133" cy="102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917" t="30001" r="47500" b="46295"/>
          <a:stretch/>
        </p:blipFill>
        <p:spPr>
          <a:xfrm>
            <a:off x="7543800" y="647700"/>
            <a:ext cx="1124520" cy="102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7261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Sarah Nadi</a:t>
            </a:r>
            <a:endParaRPr lang="en-CA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714500"/>
            <a:ext cx="14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Timo Kehrer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4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challenge track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submit a case</a:t>
            </a:r>
          </a:p>
          <a:p>
            <a:pPr lvl="1"/>
            <a:r>
              <a:rPr lang="en-CA" dirty="0"/>
              <a:t>share your particular challenge with the community</a:t>
            </a:r>
          </a:p>
          <a:p>
            <a:pPr lvl="1"/>
            <a:r>
              <a:rPr lang="en-CA" dirty="0"/>
              <a:t>call for cases will be an open call</a:t>
            </a:r>
          </a:p>
          <a:p>
            <a:endParaRPr lang="en-CA" dirty="0" smtClean="0"/>
          </a:p>
          <a:p>
            <a:r>
              <a:rPr lang="en-CA" b="1" dirty="0" smtClean="0"/>
              <a:t>a </a:t>
            </a:r>
            <a:r>
              <a:rPr lang="en-CA" b="1" dirty="0"/>
              <a:t>case </a:t>
            </a:r>
            <a:r>
              <a:rPr lang="en-CA" b="1" dirty="0" smtClean="0"/>
              <a:t>is</a:t>
            </a:r>
            <a:endParaRPr lang="en-CA" b="1" dirty="0"/>
          </a:p>
          <a:p>
            <a:pPr lvl="1"/>
            <a:r>
              <a:rPr lang="en-CA" dirty="0" smtClean="0"/>
              <a:t>a dataset </a:t>
            </a:r>
            <a:r>
              <a:rPr lang="en-CA" dirty="0"/>
              <a:t>or </a:t>
            </a:r>
            <a:r>
              <a:rPr lang="en-CA" dirty="0" smtClean="0"/>
              <a:t>system</a:t>
            </a:r>
          </a:p>
          <a:p>
            <a:pPr lvl="1"/>
            <a:r>
              <a:rPr lang="en-CA" dirty="0" smtClean="0"/>
              <a:t>with </a:t>
            </a:r>
            <a:r>
              <a:rPr lang="en-CA" dirty="0"/>
              <a:t>specific questions to be answered or tasks to be performed</a:t>
            </a:r>
          </a:p>
          <a:p>
            <a:endParaRPr lang="de-DE" dirty="0" smtClean="0"/>
          </a:p>
          <a:p>
            <a:r>
              <a:rPr lang="en-CA" b="1" dirty="0" smtClean="0"/>
              <a:t>participate </a:t>
            </a:r>
            <a:r>
              <a:rPr lang="en-CA" b="1" dirty="0"/>
              <a:t>in the </a:t>
            </a:r>
            <a:r>
              <a:rPr lang="en-CA" b="1" dirty="0" smtClean="0"/>
              <a:t>challenge</a:t>
            </a:r>
            <a:endParaRPr lang="en-CA" dirty="0"/>
          </a:p>
          <a:p>
            <a:pPr lvl="1"/>
            <a:r>
              <a:rPr lang="en-CA" dirty="0" smtClean="0"/>
              <a:t>4-page </a:t>
            </a:r>
            <a:r>
              <a:rPr lang="en-CA" dirty="0"/>
              <a:t>paper describing </a:t>
            </a:r>
            <a:r>
              <a:rPr lang="en-CA" dirty="0" smtClean="0"/>
              <a:t>the solution</a:t>
            </a:r>
          </a:p>
          <a:p>
            <a:pPr lvl="1"/>
            <a:r>
              <a:rPr lang="en-CA" dirty="0" smtClean="0"/>
              <a:t>published in the </a:t>
            </a:r>
            <a:r>
              <a:rPr lang="en-CA" dirty="0"/>
              <a:t>proceedings</a:t>
            </a:r>
          </a:p>
          <a:p>
            <a:pPr lvl="1"/>
            <a:r>
              <a:rPr lang="en-CA" dirty="0" smtClean="0"/>
              <a:t>present at SPLC, compare </a:t>
            </a:r>
            <a:r>
              <a:rPr lang="en-CA" dirty="0"/>
              <a:t>with other </a:t>
            </a:r>
            <a:r>
              <a:rPr lang="en-CA" dirty="0" smtClean="0"/>
              <a:t>solutions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25801" y="5699258"/>
            <a:ext cx="337150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/>
              <a:t>♪♫</a:t>
            </a:r>
            <a:r>
              <a:rPr lang="de-DE" dirty="0" smtClean="0">
                <a:latin typeface="+mn-lt"/>
              </a:rPr>
              <a:t> Ace of Base – Unspeakable</a:t>
            </a:r>
            <a:br>
              <a:rPr lang="de-DE" dirty="0" smtClean="0">
                <a:latin typeface="+mn-lt"/>
              </a:rPr>
            </a:br>
            <a:r>
              <a:rPr lang="de-DE" sz="1100" dirty="0" smtClean="0">
                <a:latin typeface="+mn-lt"/>
              </a:rPr>
              <a:t>(video snippet removed from this version)</a:t>
            </a:r>
            <a:endParaRPr lang="en-CA" dirty="0" smtClean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083" t="18889" r="22500" b="12963"/>
          <a:stretch/>
        </p:blipFill>
        <p:spPr>
          <a:xfrm>
            <a:off x="1295400" y="1398529"/>
            <a:ext cx="6019800" cy="41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unspeakable?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 smtClean="0"/>
              <a:t>journal first track!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aim</a:t>
            </a:r>
          </a:p>
          <a:p>
            <a:pPr lvl="1"/>
            <a:r>
              <a:rPr lang="de-DE" dirty="0" smtClean="0"/>
              <a:t>increase visibility of journal papers</a:t>
            </a:r>
          </a:p>
          <a:p>
            <a:pPr lvl="1"/>
            <a:r>
              <a:rPr lang="de-DE" dirty="0" smtClean="0"/>
              <a:t>no previous presentation </a:t>
            </a:r>
            <a:r>
              <a:rPr lang="de-DE" dirty="0"/>
              <a:t>at a </a:t>
            </a:r>
            <a:r>
              <a:rPr lang="de-DE" dirty="0" smtClean="0"/>
              <a:t>conference</a:t>
            </a:r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participation</a:t>
            </a:r>
          </a:p>
          <a:p>
            <a:pPr lvl="1"/>
            <a:r>
              <a:rPr lang="de-DE" dirty="0" smtClean="0"/>
              <a:t>call for journal presentations</a:t>
            </a:r>
          </a:p>
          <a:p>
            <a:pPr lvl="1"/>
            <a:r>
              <a:rPr lang="de-DE" dirty="0" smtClean="0"/>
              <a:t>invited presentations</a:t>
            </a:r>
          </a:p>
          <a:p>
            <a:endParaRPr lang="de-DE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83" t="34444" r="80417" b="41111"/>
          <a:stretch/>
        </p:blipFill>
        <p:spPr>
          <a:xfrm>
            <a:off x="6934200" y="304800"/>
            <a:ext cx="1533900" cy="1406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4691" y="16764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David Benavides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2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667" t="19630" r="21667" b="12222"/>
          <a:stretch/>
        </p:blipFill>
        <p:spPr>
          <a:xfrm>
            <a:off x="1447800" y="1676400"/>
            <a:ext cx="5791200" cy="3917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2288" y="5699258"/>
            <a:ext cx="379501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/>
              <a:t>♪♫</a:t>
            </a:r>
            <a:r>
              <a:rPr lang="de-DE" dirty="0" smtClean="0">
                <a:latin typeface="+mn-lt"/>
              </a:rPr>
              <a:t> Ace of Base – Young and Proud</a:t>
            </a:r>
            <a:br>
              <a:rPr lang="de-DE" dirty="0" smtClean="0">
                <a:latin typeface="+mn-lt"/>
              </a:rPr>
            </a:br>
            <a:r>
              <a:rPr lang="de-DE" sz="1100" dirty="0" smtClean="0">
                <a:latin typeface="+mn-lt"/>
              </a:rPr>
              <a:t>(video snippet removed from this version)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40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young and proud?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 smtClean="0"/>
              <a:t>doctoral symposium!</a:t>
            </a:r>
          </a:p>
          <a:p>
            <a:endParaRPr lang="de-DE" dirty="0"/>
          </a:p>
          <a:p>
            <a:r>
              <a:rPr lang="de-DE" dirty="0" smtClean="0"/>
              <a:t>why to attend?</a:t>
            </a:r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technical feedback </a:t>
            </a:r>
            <a:r>
              <a:rPr lang="en-CA" dirty="0"/>
              <a:t>by the reviewing </a:t>
            </a:r>
            <a:r>
              <a:rPr lang="en-CA" dirty="0" smtClean="0"/>
              <a:t>committee</a:t>
            </a:r>
          </a:p>
          <a:p>
            <a:pPr lvl="1"/>
            <a:endParaRPr lang="en-CA" dirty="0"/>
          </a:p>
          <a:p>
            <a:pPr lvl="1"/>
            <a:r>
              <a:rPr lang="en-CA" dirty="0" smtClean="0"/>
              <a:t>special emphasis on design-science training</a:t>
            </a:r>
          </a:p>
          <a:p>
            <a:pPr lvl="1"/>
            <a:endParaRPr lang="en-CA" dirty="0"/>
          </a:p>
          <a:p>
            <a:pPr lvl="1"/>
            <a:r>
              <a:rPr lang="en-CA" dirty="0" smtClean="0"/>
              <a:t>affordable </a:t>
            </a:r>
            <a:r>
              <a:rPr lang="en-CA" dirty="0"/>
              <a:t>conference </a:t>
            </a:r>
            <a:r>
              <a:rPr lang="en-CA" dirty="0" smtClean="0"/>
              <a:t>fee</a:t>
            </a:r>
          </a:p>
          <a:p>
            <a:pPr lvl="1"/>
            <a:endParaRPr lang="en-CA" dirty="0"/>
          </a:p>
          <a:p>
            <a:pPr lvl="1"/>
            <a:r>
              <a:rPr lang="en-CA" dirty="0" smtClean="0"/>
              <a:t>free drinks!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00" t="35926" r="80833" b="39630"/>
          <a:stretch/>
        </p:blipFill>
        <p:spPr>
          <a:xfrm>
            <a:off x="5924953" y="269966"/>
            <a:ext cx="1280072" cy="1242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917" t="35185" r="47917" b="40370"/>
          <a:stretch/>
        </p:blipFill>
        <p:spPr>
          <a:xfrm>
            <a:off x="7543800" y="152400"/>
            <a:ext cx="1275917" cy="1238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8585" y="153566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Julia Rubin</a:t>
            </a:r>
            <a:endParaRPr lang="en-CA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4985" y="1524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Oscar Diaz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6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346" t="18094" r="15653" b="4868"/>
          <a:stretch/>
        </p:blipFill>
        <p:spPr>
          <a:xfrm>
            <a:off x="-109404" y="501783"/>
            <a:ext cx="9563437" cy="5836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4285" y="1253883"/>
            <a:ext cx="1376062" cy="308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5" b="1" dirty="0"/>
              <a:t>By plane</a:t>
            </a:r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r>
              <a:rPr lang="en-US" sz="1145" b="1" dirty="0"/>
              <a:t>By train</a:t>
            </a:r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endParaRPr lang="en-US" sz="1145" b="1" dirty="0"/>
          </a:p>
          <a:p>
            <a:r>
              <a:rPr lang="en-US" sz="1145" b="1" dirty="0"/>
              <a:t>By boat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5000" r="21966" b="25000"/>
          <a:stretch/>
        </p:blipFill>
        <p:spPr>
          <a:xfrm>
            <a:off x="6963759" y="1482361"/>
            <a:ext cx="1989572" cy="992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"/>
          <a:stretch/>
        </p:blipFill>
        <p:spPr>
          <a:xfrm>
            <a:off x="6964103" y="2718796"/>
            <a:ext cx="1989228" cy="1302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4"/>
          <a:stretch/>
        </p:blipFill>
        <p:spPr>
          <a:xfrm>
            <a:off x="6934199" y="4262598"/>
            <a:ext cx="2019131" cy="13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500" t="10742" r="12084" b="13703"/>
          <a:stretch/>
        </p:blipFill>
        <p:spPr>
          <a:xfrm>
            <a:off x="1219200" y="1902370"/>
            <a:ext cx="6308605" cy="3555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6251" y="5625687"/>
            <a:ext cx="425635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/>
              <a:t>♪♫</a:t>
            </a:r>
            <a:r>
              <a:rPr lang="de-DE" dirty="0" smtClean="0">
                <a:latin typeface="+mn-lt"/>
              </a:rPr>
              <a:t> Ace of Base – Change with the Light</a:t>
            </a:r>
            <a:br>
              <a:rPr lang="de-DE" dirty="0" smtClean="0">
                <a:latin typeface="+mn-lt"/>
              </a:rPr>
            </a:br>
            <a:r>
              <a:rPr lang="de-DE" sz="1100" dirty="0" smtClean="0">
                <a:latin typeface="+mn-lt"/>
              </a:rPr>
              <a:t>(video snippet removed from this version)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2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change with the light?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 smtClean="0"/>
              <a:t>new topics!</a:t>
            </a:r>
          </a:p>
          <a:p>
            <a:endParaRPr lang="de-DE" dirty="0"/>
          </a:p>
          <a:p>
            <a:r>
              <a:rPr lang="de-DE" dirty="0" smtClean="0"/>
              <a:t>let us know about emerging topics</a:t>
            </a:r>
          </a:p>
          <a:p>
            <a:pPr lvl="1"/>
            <a:r>
              <a:rPr lang="de-DE" dirty="0" smtClean="0"/>
              <a:t>mobile apps, AI, mining repositories, ...</a:t>
            </a:r>
          </a:p>
          <a:p>
            <a:pPr lvl="1"/>
            <a:endParaRPr lang="de-DE" dirty="0"/>
          </a:p>
          <a:p>
            <a:r>
              <a:rPr lang="de-DE" dirty="0" smtClean="0"/>
              <a:t>incorporate via</a:t>
            </a:r>
          </a:p>
          <a:p>
            <a:pPr lvl="1"/>
            <a:r>
              <a:rPr lang="de-DE" dirty="0" smtClean="0"/>
              <a:t>invited vision/perspective talks</a:t>
            </a:r>
          </a:p>
          <a:p>
            <a:pPr lvl="1"/>
            <a:r>
              <a:rPr lang="de-DE" dirty="0" smtClean="0"/>
              <a:t>novel workshops</a:t>
            </a:r>
          </a:p>
          <a:p>
            <a:pPr lvl="1"/>
            <a:r>
              <a:rPr lang="de-DE" dirty="0" smtClean="0"/>
              <a:t>industry participation</a:t>
            </a:r>
          </a:p>
          <a:p>
            <a:pPr lvl="1"/>
            <a:endParaRPr lang="de-DE" dirty="0"/>
          </a:p>
          <a:p>
            <a:r>
              <a:rPr lang="de-DE" dirty="0" smtClean="0"/>
              <a:t>contact us!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5092123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@splcconf</a:t>
            </a:r>
            <a:endParaRPr lang="en-CA" dirty="0" smtClean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425" y="4997966"/>
            <a:ext cx="531075" cy="557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9186" y="5562600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www.splc2018.net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8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team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63562"/>
          </a:xfrm>
        </p:spPr>
        <p:txBody>
          <a:bodyPr/>
          <a:lstStyle/>
          <a:p>
            <a:r>
              <a:rPr lang="de-DE" dirty="0" smtClean="0"/>
              <a:t>SPLC‘18 chairs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09" t="45613" r="80407" b="28960"/>
          <a:stretch/>
        </p:blipFill>
        <p:spPr>
          <a:xfrm>
            <a:off x="218919" y="1001828"/>
            <a:ext cx="1099786" cy="105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923" t="44936" r="47501" b="29603"/>
          <a:stretch/>
        </p:blipFill>
        <p:spPr>
          <a:xfrm>
            <a:off x="1437275" y="980608"/>
            <a:ext cx="1097184" cy="1078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72" t="40316" r="75924" b="27276"/>
          <a:stretch/>
        </p:blipFill>
        <p:spPr>
          <a:xfrm>
            <a:off x="2692779" y="948926"/>
            <a:ext cx="1100684" cy="113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3867" t="39576" r="28321" b="28202"/>
          <a:stretch/>
        </p:blipFill>
        <p:spPr>
          <a:xfrm>
            <a:off x="3959346" y="923002"/>
            <a:ext cx="1116070" cy="1135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159" t="53651" r="75820" b="14498"/>
          <a:stretch/>
        </p:blipFill>
        <p:spPr>
          <a:xfrm>
            <a:off x="5092825" y="838200"/>
            <a:ext cx="1267145" cy="1259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83" t="39630" r="81250" b="37407"/>
          <a:stretch/>
        </p:blipFill>
        <p:spPr>
          <a:xfrm>
            <a:off x="1456563" y="2236783"/>
            <a:ext cx="1037010" cy="945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8333" t="40370" r="48333" b="36667"/>
          <a:stretch/>
        </p:blipFill>
        <p:spPr>
          <a:xfrm>
            <a:off x="1486406" y="3323887"/>
            <a:ext cx="977324" cy="946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000" t="29259" r="81250" b="46297"/>
          <a:stretch/>
        </p:blipFill>
        <p:spPr>
          <a:xfrm>
            <a:off x="7705803" y="2195471"/>
            <a:ext cx="1028133" cy="1028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7917" t="30001" r="47500" b="46295"/>
          <a:stretch/>
        </p:blipFill>
        <p:spPr>
          <a:xfrm>
            <a:off x="3916387" y="3283212"/>
            <a:ext cx="1124520" cy="1028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000" t="35926" r="81250" b="39630"/>
          <a:stretch/>
        </p:blipFill>
        <p:spPr>
          <a:xfrm>
            <a:off x="5121149" y="3254520"/>
            <a:ext cx="1085517" cy="1085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4583" t="34444" r="80417" b="41111"/>
          <a:stretch/>
        </p:blipFill>
        <p:spPr>
          <a:xfrm>
            <a:off x="3902197" y="4500487"/>
            <a:ext cx="1152900" cy="1056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4583" t="30000" r="80000" b="44815"/>
          <a:stretch/>
        </p:blipFill>
        <p:spPr>
          <a:xfrm>
            <a:off x="5071320" y="4484360"/>
            <a:ext cx="1185174" cy="1089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5000" t="34444" r="80833" b="41111"/>
          <a:stretch/>
        </p:blipFill>
        <p:spPr>
          <a:xfrm>
            <a:off x="6419976" y="4529178"/>
            <a:ext cx="1029728" cy="999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38333" t="34444" r="47917" b="41111"/>
          <a:stretch/>
        </p:blipFill>
        <p:spPr>
          <a:xfrm>
            <a:off x="7691457" y="3268866"/>
            <a:ext cx="1056824" cy="10568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38333" t="32963" r="47917" b="42592"/>
          <a:stretch/>
        </p:blipFill>
        <p:spPr>
          <a:xfrm>
            <a:off x="7691457" y="4500487"/>
            <a:ext cx="1056824" cy="10568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l="5000" t="35926" r="80833" b="39630"/>
          <a:stretch/>
        </p:blipFill>
        <p:spPr>
          <a:xfrm>
            <a:off x="5123983" y="2185493"/>
            <a:ext cx="1079849" cy="10480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37917" t="35185" r="47917" b="40370"/>
          <a:stretch/>
        </p:blipFill>
        <p:spPr>
          <a:xfrm>
            <a:off x="6447760" y="2236783"/>
            <a:ext cx="974161" cy="945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37917" t="32222" r="47500" b="42593"/>
          <a:stretch/>
        </p:blipFill>
        <p:spPr>
          <a:xfrm>
            <a:off x="6359971" y="3238834"/>
            <a:ext cx="1149738" cy="11168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/>
          <a:srcRect l="5000" t="30742" r="80833" b="44814"/>
          <a:stretch/>
        </p:blipFill>
        <p:spPr>
          <a:xfrm>
            <a:off x="3965236" y="2211226"/>
            <a:ext cx="1026822" cy="996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/>
          <a:srcRect l="5000" t="20371" r="81250" b="55185"/>
          <a:stretch/>
        </p:blipFill>
        <p:spPr>
          <a:xfrm flipH="1">
            <a:off x="2732050" y="3297251"/>
            <a:ext cx="1000054" cy="1000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/>
          <a:srcRect l="38333" t="21111" r="47500" b="54445"/>
          <a:stretch/>
        </p:blipFill>
        <p:spPr>
          <a:xfrm flipH="1">
            <a:off x="6411434" y="1022228"/>
            <a:ext cx="1046813" cy="10160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/>
          <a:srcRect l="5000" t="70741" r="80833" b="5061"/>
          <a:stretch/>
        </p:blipFill>
        <p:spPr>
          <a:xfrm flipH="1">
            <a:off x="2709778" y="2207720"/>
            <a:ext cx="1044598" cy="10036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/>
          <a:srcRect l="4583" t="34444" r="80417" b="41111"/>
          <a:stretch/>
        </p:blipFill>
        <p:spPr>
          <a:xfrm>
            <a:off x="148436" y="4460221"/>
            <a:ext cx="1240752" cy="11373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8"/>
          <a:srcRect l="5000" t="32963" r="81250" b="42592"/>
          <a:stretch/>
        </p:blipFill>
        <p:spPr>
          <a:xfrm>
            <a:off x="260800" y="2201525"/>
            <a:ext cx="1016025" cy="10160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4583" t="33704" r="81250" b="40370"/>
          <a:stretch/>
        </p:blipFill>
        <p:spPr>
          <a:xfrm>
            <a:off x="7697584" y="908657"/>
            <a:ext cx="1126109" cy="11592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0"/>
          <a:srcRect l="5000" t="34444" r="80833" b="40371"/>
          <a:stretch/>
        </p:blipFill>
        <p:spPr>
          <a:xfrm>
            <a:off x="182070" y="3210536"/>
            <a:ext cx="1173485" cy="1173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1"/>
          <a:srcRect l="5000" t="46296" r="81250" b="29260"/>
          <a:stretch/>
        </p:blipFill>
        <p:spPr>
          <a:xfrm>
            <a:off x="1415677" y="4469508"/>
            <a:ext cx="1118782" cy="11187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2"/>
          <a:srcRect l="4583" t="54444" r="81250" b="20371"/>
          <a:stretch/>
        </p:blipFill>
        <p:spPr>
          <a:xfrm>
            <a:off x="2673327" y="4470149"/>
            <a:ext cx="1117501" cy="11175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360156" y="5943600"/>
            <a:ext cx="3802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  <a:latin typeface="+mn-lt"/>
              </a:rPr>
              <a:t>come to the stage!</a:t>
            </a:r>
            <a:endParaRPr lang="en-CA" sz="3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3"/>
          <a:srcRect l="38333" t="43333" r="47793" b="32963"/>
          <a:stretch/>
        </p:blipFill>
        <p:spPr>
          <a:xfrm>
            <a:off x="188705" y="5617246"/>
            <a:ext cx="1106695" cy="10635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/>
          <a:srcRect l="37917" t="36666" r="47083" b="38889"/>
          <a:stretch/>
        </p:blipFill>
        <p:spPr>
          <a:xfrm>
            <a:off x="1404179" y="5644685"/>
            <a:ext cx="1130280" cy="10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bild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r="7763" b="9246"/>
          <a:stretch/>
        </p:blipFill>
        <p:spPr>
          <a:xfrm>
            <a:off x="0" y="-1"/>
            <a:ext cx="9144001" cy="6858001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/>
          </p:nvPr>
        </p:nvSpPr>
        <p:spPr>
          <a:xfrm>
            <a:off x="1440000" y="1466491"/>
            <a:ext cx="6264000" cy="1535763"/>
          </a:xfrm>
        </p:spPr>
        <p:txBody>
          <a:bodyPr>
            <a:normAutofit/>
          </a:bodyPr>
          <a:lstStyle/>
          <a:p>
            <a:r>
              <a:rPr lang="en-GB" sz="2800" i="1" dirty="0">
                <a:solidFill>
                  <a:schemeClr val="accent2"/>
                </a:solidFill>
              </a:rPr>
              <a:t>“</a:t>
            </a:r>
            <a:r>
              <a:rPr lang="en-GB" sz="2800" i="1" spc="-300" dirty="0">
                <a:solidFill>
                  <a:schemeClr val="accent2"/>
                </a:solidFill>
              </a:rPr>
              <a:t> </a:t>
            </a:r>
            <a:r>
              <a:rPr lang="en-US" sz="2800" i="1" dirty="0">
                <a:solidFill>
                  <a:schemeClr val="accent2"/>
                </a:solidFill>
              </a:rPr>
              <a:t>This is as much Scandinavia</a:t>
            </a:r>
            <a:br>
              <a:rPr lang="en-US" sz="2800" i="1" dirty="0">
                <a:solidFill>
                  <a:schemeClr val="accent2"/>
                </a:solidFill>
              </a:rPr>
            </a:br>
            <a:r>
              <a:rPr lang="en-US" sz="2800" i="1" dirty="0">
                <a:solidFill>
                  <a:schemeClr val="accent2"/>
                </a:solidFill>
              </a:rPr>
              <a:t>as you can get for your money.”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accent2"/>
                </a:solidFill>
              </a:rPr>
              <a:t>LONELY PLANET</a:t>
            </a:r>
          </a:p>
          <a:p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812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14788" y="4102566"/>
            <a:ext cx="7055143" cy="1279114"/>
          </a:xfrm>
        </p:spPr>
        <p:txBody>
          <a:bodyPr>
            <a:normAutofit fontScale="90000"/>
          </a:bodyPr>
          <a:lstStyle/>
          <a:p>
            <a:r>
              <a:rPr lang="en-US" sz="3117" b="1" dirty="0"/>
              <a:t>22</a:t>
            </a:r>
            <a:r>
              <a:rPr lang="en-US" sz="3117" b="1" baseline="30000" dirty="0"/>
              <a:t>nd</a:t>
            </a:r>
            <a:r>
              <a:rPr lang="en-US" sz="3117" b="1" dirty="0"/>
              <a:t> International Systems and</a:t>
            </a:r>
            <a:br>
              <a:rPr lang="en-US" sz="3117" b="1" dirty="0"/>
            </a:br>
            <a:r>
              <a:rPr lang="en-US" sz="3117" b="1" dirty="0"/>
              <a:t>Software Product Line Conference</a:t>
            </a:r>
            <a:br>
              <a:rPr lang="en-US" sz="3117" b="1" dirty="0"/>
            </a:br>
            <a:r>
              <a:rPr lang="en-US" sz="2540" b="1" dirty="0"/>
              <a:t/>
            </a:r>
            <a:br>
              <a:rPr lang="en-US" sz="2540" b="1" dirty="0"/>
            </a:br>
            <a:r>
              <a:rPr lang="en-US" dirty="0" smtClean="0"/>
              <a:t>Sep. 10-14, 2018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sz="1867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2" y="5867400"/>
            <a:ext cx="1975421" cy="50790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45541" r="30405" b="44008"/>
          <a:stretch/>
        </p:blipFill>
        <p:spPr>
          <a:xfrm>
            <a:off x="3352800" y="5933904"/>
            <a:ext cx="3110985" cy="588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1933" y="5867400"/>
            <a:ext cx="17780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+mn-lt"/>
              </a:rPr>
              <a:t>Thorsten Berger</a:t>
            </a:r>
          </a:p>
          <a:p>
            <a:r>
              <a:rPr lang="de-DE" sz="1400" dirty="0" smtClean="0">
                <a:solidFill>
                  <a:schemeClr val="bg1"/>
                </a:solidFill>
                <a:latin typeface="+mn-lt"/>
              </a:rPr>
              <a:t>Associate Professor</a:t>
            </a:r>
            <a:endParaRPr lang="en-CA" sz="14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2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city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495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Sweden’s 2</a:t>
            </a:r>
            <a:r>
              <a:rPr lang="en-US" baseline="30000" dirty="0" smtClean="0"/>
              <a:t>nd</a:t>
            </a:r>
            <a:r>
              <a:rPr lang="en-US" dirty="0" smtClean="0"/>
              <a:t> largest city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founded</a:t>
            </a:r>
            <a:r>
              <a:rPr lang="en-US" dirty="0"/>
              <a:t>: 1621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population</a:t>
            </a:r>
            <a:r>
              <a:rPr lang="en-US" dirty="0"/>
              <a:t>: </a:t>
            </a:r>
            <a:r>
              <a:rPr lang="en-US" dirty="0" smtClean="0"/>
              <a:t>980,000 (</a:t>
            </a:r>
            <a:r>
              <a:rPr lang="en-US" dirty="0" err="1" smtClean="0"/>
              <a:t>munic</a:t>
            </a:r>
            <a:r>
              <a:rPr lang="en-US" dirty="0" smtClean="0"/>
              <a:t>.)</a:t>
            </a:r>
          </a:p>
          <a:p>
            <a:pPr>
              <a:spcAft>
                <a:spcPts val="1200"/>
              </a:spcAft>
            </a:pPr>
            <a:r>
              <a:rPr lang="en-US" dirty="0"/>
              <a:t>large industries: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Volvo, Ericsson, SAAB</a:t>
            </a:r>
            <a:r>
              <a:rPr lang="en-US" dirty="0" smtClean="0"/>
              <a:t>, ABB,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Boeing, </a:t>
            </a:r>
            <a:r>
              <a:rPr lang="en-US" dirty="0" err="1" smtClean="0"/>
              <a:t>TetraPak</a:t>
            </a:r>
            <a:r>
              <a:rPr lang="en-US" dirty="0" smtClean="0"/>
              <a:t>, ALTRAN, </a:t>
            </a:r>
            <a:br>
              <a:rPr lang="en-US" dirty="0" smtClean="0"/>
            </a:br>
            <a:r>
              <a:rPr lang="en-US" dirty="0" smtClean="0"/>
              <a:t>Skype, Spotify, …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nature/culture</a:t>
            </a:r>
          </a:p>
          <a:p>
            <a:pPr lvl="1"/>
            <a:r>
              <a:rPr lang="en-US" dirty="0"/>
              <a:t>islands and </a:t>
            </a:r>
            <a:r>
              <a:rPr lang="en-US" dirty="0" err="1"/>
              <a:t>skerries</a:t>
            </a:r>
            <a:r>
              <a:rPr lang="en-US" dirty="0"/>
              <a:t>: 50,000</a:t>
            </a:r>
          </a:p>
          <a:p>
            <a:pPr lvl="1"/>
            <a:r>
              <a:rPr lang="en-US" dirty="0" smtClean="0"/>
              <a:t>cafés</a:t>
            </a:r>
            <a:r>
              <a:rPr lang="en-US" dirty="0"/>
              <a:t>: 500+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Michelin restaurants: 7</a:t>
            </a:r>
          </a:p>
          <a:p>
            <a:r>
              <a:rPr lang="en-US" dirty="0" smtClean="0"/>
              <a:t>music…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06DF1-3E48-41FF-9BD7-6CD3B72CD34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latshållare för bild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r="20319"/>
          <a:stretch>
            <a:fillRect/>
          </a:stretch>
        </p:blipFill>
        <p:spPr>
          <a:xfrm>
            <a:off x="4245762" y="641888"/>
            <a:ext cx="2030400" cy="2278800"/>
          </a:xfrm>
          <a:prstGeom prst="rect">
            <a:avLst/>
          </a:prstGeom>
        </p:spPr>
      </p:pic>
      <p:pic>
        <p:nvPicPr>
          <p:cNvPr id="8" name="Platshållare för bild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33662"/>
          <a:stretch/>
        </p:blipFill>
        <p:spPr>
          <a:xfrm>
            <a:off x="6691587" y="641888"/>
            <a:ext cx="2030400" cy="2278800"/>
          </a:xfrm>
          <a:prstGeom prst="rect">
            <a:avLst/>
          </a:prstGeom>
        </p:spPr>
      </p:pic>
      <p:pic>
        <p:nvPicPr>
          <p:cNvPr id="9" name="Platshållare för bild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35751"/>
          <a:stretch/>
        </p:blipFill>
        <p:spPr>
          <a:xfrm>
            <a:off x="4245762" y="3426675"/>
            <a:ext cx="2030400" cy="2278800"/>
          </a:xfrm>
          <a:prstGeom prst="rect">
            <a:avLst/>
          </a:prstGeom>
        </p:spPr>
      </p:pic>
      <p:pic>
        <p:nvPicPr>
          <p:cNvPr id="10" name="Platshållare för bild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5" t="13082" r="32310" b="26502"/>
          <a:stretch/>
        </p:blipFill>
        <p:spPr>
          <a:xfrm>
            <a:off x="6678887" y="3652950"/>
            <a:ext cx="2030400" cy="22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Gothenburg is the home of </a:t>
            </a:r>
            <a:r>
              <a:rPr lang="de-DE" b="1" dirty="0" smtClean="0"/>
              <a:t>Ace of Base</a:t>
            </a:r>
            <a:r>
              <a:rPr lang="de-DE" dirty="0" smtClean="0"/>
              <a:t>! </a:t>
            </a:r>
            <a:r>
              <a:rPr lang="en-CA" b="1" dirty="0"/>
              <a:t>♪♫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09800"/>
            <a:ext cx="5585897" cy="30908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5340" y="5392579"/>
            <a:ext cx="25298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dirty="0"/>
              <a:t>https://en.wikipedia.org/wiki/Ace_of_Base</a:t>
            </a:r>
          </a:p>
        </p:txBody>
      </p:sp>
    </p:spTree>
    <p:extLst>
      <p:ext uri="{BB962C8B-B14F-4D97-AF65-F5344CB8AC3E}">
        <p14:creationId xmlns:p14="http://schemas.microsoft.com/office/powerpoint/2010/main" val="16913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333" t="7778" r="13333" b="18889"/>
          <a:stretch/>
        </p:blipFill>
        <p:spPr>
          <a:xfrm>
            <a:off x="28074" y="571417"/>
            <a:ext cx="9144147" cy="5143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5867400"/>
            <a:ext cx="342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+mn-lt"/>
              </a:rPr>
              <a:t>(video removed for size reasons; see </a:t>
            </a:r>
            <a:r>
              <a:rPr lang="de-DE" sz="1200" dirty="0" smtClean="0">
                <a:latin typeface="+mn-lt"/>
              </a:rPr>
              <a:t>website;</a:t>
            </a:r>
            <a:r>
              <a:rPr lang="de-DE" sz="1200" dirty="0">
                <a:latin typeface="+mn-lt"/>
              </a:rPr>
              <a:t> </a:t>
            </a:r>
            <a:r>
              <a:rPr lang="de-DE" sz="1200" dirty="0" smtClean="0">
                <a:latin typeface="+mn-lt"/>
              </a:rPr>
              <a:t>best played with an Ace of Base </a:t>
            </a:r>
            <a:r>
              <a:rPr lang="de-DE" sz="1200" dirty="0">
                <a:latin typeface="+mn-lt"/>
              </a:rPr>
              <a:t>soundtrack ♪♫</a:t>
            </a:r>
            <a:r>
              <a:rPr lang="de-DE" sz="1200" dirty="0" smtClean="0">
                <a:latin typeface="+mn-lt"/>
              </a:rPr>
              <a:t>)</a:t>
            </a:r>
            <a:endParaRPr lang="en-CA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72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everything in walking distance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Bildobjekt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53" y="4597732"/>
            <a:ext cx="228860" cy="114430"/>
          </a:xfrm>
          <a:prstGeom prst="rect">
            <a:avLst/>
          </a:prstGeom>
        </p:spPr>
      </p:pic>
      <p:pic>
        <p:nvPicPr>
          <p:cNvPr id="6" name="Bildobjekt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67" y="4043522"/>
            <a:ext cx="228860" cy="114430"/>
          </a:xfrm>
          <a:prstGeom prst="rect">
            <a:avLst/>
          </a:prstGeom>
        </p:spPr>
      </p:pic>
      <p:pic>
        <p:nvPicPr>
          <p:cNvPr id="7" name="Bildobjekt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036" y="4500355"/>
            <a:ext cx="228860" cy="114430"/>
          </a:xfrm>
          <a:prstGeom prst="rect">
            <a:avLst/>
          </a:prstGeom>
        </p:spPr>
      </p:pic>
      <p:pic>
        <p:nvPicPr>
          <p:cNvPr id="8" name="Bildobjekt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913" y="4617901"/>
            <a:ext cx="228860" cy="114430"/>
          </a:xfrm>
          <a:prstGeom prst="rect">
            <a:avLst/>
          </a:prstGeom>
        </p:spPr>
      </p:pic>
      <p:pic>
        <p:nvPicPr>
          <p:cNvPr id="9" name="Bildobjekt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670" y="4500355"/>
            <a:ext cx="228860" cy="114430"/>
          </a:xfrm>
          <a:prstGeom prst="rect">
            <a:avLst/>
          </a:prstGeom>
        </p:spPr>
      </p:pic>
      <p:pic>
        <p:nvPicPr>
          <p:cNvPr id="10" name="Bildobjekt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91" y="4076777"/>
            <a:ext cx="228860" cy="114430"/>
          </a:xfrm>
          <a:prstGeom prst="rect">
            <a:avLst/>
          </a:prstGeom>
        </p:spPr>
      </p:pic>
      <p:pic>
        <p:nvPicPr>
          <p:cNvPr id="11" name="Bildobjekt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715" y="4297152"/>
            <a:ext cx="228860" cy="114430"/>
          </a:xfrm>
          <a:prstGeom prst="rect">
            <a:avLst/>
          </a:prstGeom>
        </p:spPr>
      </p:pic>
      <p:pic>
        <p:nvPicPr>
          <p:cNvPr id="12" name="Bildobjekt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7425" r="379" b="5998"/>
          <a:stretch/>
        </p:blipFill>
        <p:spPr>
          <a:xfrm>
            <a:off x="502418" y="1676400"/>
            <a:ext cx="8139164" cy="4517930"/>
          </a:xfrm>
          <a:prstGeom prst="rect">
            <a:avLst/>
          </a:prstGeom>
        </p:spPr>
      </p:pic>
      <p:sp>
        <p:nvSpPr>
          <p:cNvPr id="13" name="Ellips 5"/>
          <p:cNvSpPr/>
          <p:nvPr/>
        </p:nvSpPr>
        <p:spPr>
          <a:xfrm>
            <a:off x="0" y="2720982"/>
            <a:ext cx="7375490" cy="2756493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6"/>
          <p:cNvSpPr/>
          <p:nvPr/>
        </p:nvSpPr>
        <p:spPr>
          <a:xfrm>
            <a:off x="6364714" y="3352800"/>
            <a:ext cx="1941085" cy="87894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>
                <a:solidFill>
                  <a:schemeClr val="tx1"/>
                </a:solidFill>
              </a:rPr>
              <a:t>25 </a:t>
            </a:r>
            <a:r>
              <a:rPr lang="sv-SE" sz="1000" dirty="0" smtClean="0">
                <a:solidFill>
                  <a:schemeClr val="tx1"/>
                </a:solidFill>
              </a:rPr>
              <a:t>min. walking distance </a:t>
            </a:r>
            <a:r>
              <a:rPr lang="sv-SE" sz="1000" dirty="0">
                <a:solidFill>
                  <a:schemeClr val="tx1"/>
                </a:solidFill>
              </a:rPr>
              <a:t/>
            </a:r>
            <a:br>
              <a:rPr lang="sv-SE" sz="1000" dirty="0">
                <a:solidFill>
                  <a:schemeClr val="tx1"/>
                </a:solidFill>
              </a:rPr>
            </a:br>
            <a:r>
              <a:rPr lang="sv-SE" sz="1000" dirty="0" smtClean="0">
                <a:solidFill>
                  <a:schemeClr val="tx1"/>
                </a:solidFill>
              </a:rPr>
              <a:t>or </a:t>
            </a:r>
            <a:r>
              <a:rPr lang="sv-SE" sz="1000" dirty="0">
                <a:solidFill>
                  <a:schemeClr val="tx1"/>
                </a:solidFill>
              </a:rPr>
              <a:t>10 </a:t>
            </a:r>
            <a:r>
              <a:rPr lang="sv-SE" sz="1000" dirty="0" smtClean="0">
                <a:solidFill>
                  <a:schemeClr val="tx1"/>
                </a:solidFill>
              </a:rPr>
              <a:t>min. transport</a:t>
            </a:r>
            <a:endParaRPr lang="sv-SE" sz="1000" dirty="0">
              <a:solidFill>
                <a:schemeClr val="tx1"/>
              </a:solidFill>
            </a:endParaRPr>
          </a:p>
          <a:p>
            <a:pPr algn="ctr"/>
            <a:r>
              <a:rPr lang="sv-SE" sz="1000" b="1" dirty="0">
                <a:solidFill>
                  <a:schemeClr val="tx1"/>
                </a:solidFill>
              </a:rPr>
              <a:t>7,300 </a:t>
            </a:r>
            <a:r>
              <a:rPr lang="sv-SE" sz="1000" b="1" dirty="0" smtClean="0">
                <a:solidFill>
                  <a:schemeClr val="tx1"/>
                </a:solidFill>
              </a:rPr>
              <a:t>hotel rooms </a:t>
            </a:r>
            <a:r>
              <a:rPr lang="sv-SE" sz="1000" b="1" dirty="0">
                <a:solidFill>
                  <a:schemeClr val="tx1"/>
                </a:solidFill>
              </a:rPr>
              <a:t/>
            </a:r>
            <a:br>
              <a:rPr lang="sv-SE" sz="1000" b="1" dirty="0">
                <a:solidFill>
                  <a:schemeClr val="tx1"/>
                </a:solidFill>
              </a:rPr>
            </a:br>
            <a:r>
              <a:rPr lang="sv-SE" sz="1000" b="1" dirty="0">
                <a:solidFill>
                  <a:schemeClr val="tx1"/>
                </a:solidFill>
              </a:rPr>
              <a:t>&gt; 450 </a:t>
            </a:r>
            <a:r>
              <a:rPr lang="sv-SE" sz="1000" b="1" dirty="0" smtClean="0">
                <a:solidFill>
                  <a:schemeClr val="tx1"/>
                </a:solidFill>
              </a:rPr>
              <a:t>restaurants/bars</a:t>
            </a:r>
            <a:endParaRPr lang="sv-SE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Chalmers | University of Gothenburg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592"/>
            <a:ext cx="9144818" cy="4373609"/>
          </a:xfrm>
        </p:spPr>
      </p:pic>
    </p:spTree>
    <p:extLst>
      <p:ext uri="{BB962C8B-B14F-4D97-AF65-F5344CB8AC3E}">
        <p14:creationId xmlns:p14="http://schemas.microsoft.com/office/powerpoint/2010/main" val="28040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2" y="9118"/>
            <a:ext cx="9249365" cy="68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conference venue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B60C-29DD-4AEC-8465-2BEBDB08A70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latshållare för bild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6764"/>
          <a:stretch>
            <a:fillRect/>
          </a:stretch>
        </p:blipFill>
        <p:spPr bwMode="auto">
          <a:xfrm>
            <a:off x="4647600" y="1844675"/>
            <a:ext cx="2016000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latshållare för bild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r="20359"/>
          <a:stretch>
            <a:fillRect/>
          </a:stretch>
        </p:blipFill>
        <p:spPr>
          <a:xfrm>
            <a:off x="4647600" y="4256625"/>
            <a:ext cx="2016000" cy="2268000"/>
          </a:xfrm>
          <a:prstGeom prst="rect">
            <a:avLst/>
          </a:prstGeom>
        </p:spPr>
      </p:pic>
      <p:pic>
        <p:nvPicPr>
          <p:cNvPr id="7" name="Platshållare för bild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>
            <a:fillRect/>
          </a:stretch>
        </p:blipFill>
        <p:spPr>
          <a:xfrm>
            <a:off x="6804150" y="1844675"/>
            <a:ext cx="2016000" cy="2268000"/>
          </a:xfrm>
          <a:prstGeom prst="rect">
            <a:avLst/>
          </a:prstGeom>
        </p:spPr>
      </p:pic>
      <p:pic>
        <p:nvPicPr>
          <p:cNvPr id="8" name="Platshållare för bild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r="20479"/>
          <a:stretch>
            <a:fillRect/>
          </a:stretch>
        </p:blipFill>
        <p:spPr>
          <a:xfrm>
            <a:off x="6804150" y="4256625"/>
            <a:ext cx="2016000" cy="2268000"/>
          </a:xfrm>
          <a:prstGeom prst="rect">
            <a:avLst/>
          </a:prstGeom>
        </p:spPr>
      </p:pic>
      <p:pic>
        <p:nvPicPr>
          <p:cNvPr id="9" name="Bildobjekt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t="9788" r="8457" b="9695"/>
          <a:stretch/>
        </p:blipFill>
        <p:spPr>
          <a:xfrm>
            <a:off x="244549" y="1844675"/>
            <a:ext cx="4327450" cy="46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heSans 6 SemiBold"/>
        <a:ea typeface=""/>
        <a:cs typeface=""/>
      </a:majorFont>
      <a:minorFont>
        <a:latin typeface="TheSans 4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49777</TotalTime>
  <Words>475</Words>
  <Application>Microsoft Office PowerPoint</Application>
  <PresentationFormat>On-screen Show (4:3)</PresentationFormat>
  <Paragraphs>161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TheSans 2 ExtraLight</vt:lpstr>
      <vt:lpstr>TheSans 4 SemiLight</vt:lpstr>
      <vt:lpstr>TheSans 6 SemiBold</vt:lpstr>
      <vt:lpstr>Default Design</vt:lpstr>
      <vt:lpstr>22nd International Systems and Software Product Line Conference  Sep. 10-14, 2018  </vt:lpstr>
      <vt:lpstr>PowerPoint Presentation</vt:lpstr>
      <vt:lpstr>the city</vt:lpstr>
      <vt:lpstr>Gothenburg is the home of Ace of Base! ♪♫</vt:lpstr>
      <vt:lpstr>PowerPoint Presentation</vt:lpstr>
      <vt:lpstr>everything in walking distance</vt:lpstr>
      <vt:lpstr>Chalmers | University of Gothenburg</vt:lpstr>
      <vt:lpstr>PowerPoint Presentation</vt:lpstr>
      <vt:lpstr>conference venue</vt:lpstr>
      <vt:lpstr>core team</vt:lpstr>
      <vt:lpstr>PowerPoint Presentation</vt:lpstr>
      <vt:lpstr>notable tracks</vt:lpstr>
      <vt:lpstr>PowerPoint Presentation</vt:lpstr>
      <vt:lpstr>living in danger?</vt:lpstr>
      <vt:lpstr>challenge track</vt:lpstr>
      <vt:lpstr>PowerPoint Presentation</vt:lpstr>
      <vt:lpstr>unspeakable?</vt:lpstr>
      <vt:lpstr>PowerPoint Presentation</vt:lpstr>
      <vt:lpstr>young and proud?</vt:lpstr>
      <vt:lpstr>PowerPoint Presentation</vt:lpstr>
      <vt:lpstr>change with the light?</vt:lpstr>
      <vt:lpstr>team</vt:lpstr>
      <vt:lpstr>SPLC‘18 chairs</vt:lpstr>
      <vt:lpstr>PowerPoint Presentation</vt:lpstr>
      <vt:lpstr>22nd International Systems and Software Product Line Conference  Sep. 10-14, 2018  </vt:lpstr>
    </vt:vector>
  </TitlesOfParts>
  <Company>Mentalia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mk</dc:creator>
  <cp:lastModifiedBy>Thorsten Berger</cp:lastModifiedBy>
  <cp:revision>2860</cp:revision>
  <cp:lastPrinted>2014-06-13T00:20:43Z</cp:lastPrinted>
  <dcterms:created xsi:type="dcterms:W3CDTF">2005-06-27T05:16:02Z</dcterms:created>
  <dcterms:modified xsi:type="dcterms:W3CDTF">2017-10-23T22:25:20Z</dcterms:modified>
  <cp:contentStatus/>
</cp:coreProperties>
</file>